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36" r:id="rId2"/>
    <p:sldId id="337" r:id="rId3"/>
    <p:sldId id="338" r:id="rId4"/>
    <p:sldId id="347" r:id="rId5"/>
    <p:sldId id="339" r:id="rId6"/>
    <p:sldId id="351" r:id="rId7"/>
    <p:sldId id="352" r:id="rId8"/>
    <p:sldId id="349" r:id="rId9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E4CFE6AF-30FE-864E-BA0E-B9D00FE94608}">
          <p14:sldIdLst>
            <p14:sldId id="336"/>
            <p14:sldId id="337"/>
            <p14:sldId id="338"/>
            <p14:sldId id="347"/>
            <p14:sldId id="339"/>
            <p14:sldId id="351"/>
            <p14:sldId id="352"/>
            <p14:sldId id="3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86" userDrawn="1">
          <p15:clr>
            <a:srgbClr val="A4A3A4"/>
          </p15:clr>
        </p15:guide>
        <p15:guide id="2" pos="68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7EDC"/>
    <a:srgbClr val="E1302B"/>
    <a:srgbClr val="C4EBEC"/>
    <a:srgbClr val="3DC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–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77" autoAdjust="0"/>
    <p:restoredTop sz="90340" autoAdjust="0"/>
  </p:normalViewPr>
  <p:slideViewPr>
    <p:cSldViewPr snapToGrid="0" snapToObjects="1" showGuides="1">
      <p:cViewPr varScale="1">
        <p:scale>
          <a:sx n="121" d="100"/>
          <a:sy n="121" d="100"/>
        </p:scale>
        <p:origin x="120" y="91"/>
      </p:cViewPr>
      <p:guideLst>
        <p:guide orient="horz" pos="686"/>
        <p:guide pos="6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0" d="100"/>
          <a:sy n="130" d="100"/>
        </p:scale>
        <p:origin x="364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60EE31-36A6-3B47-BACB-E21A2B46D8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DDD927-967E-2445-A3BB-77F5B9D6A6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45151-03FA-0642-9AA5-B3D47CD4293D}" type="datetimeFigureOut">
              <a:rPr lang="en-FI" smtClean="0"/>
              <a:t>06/03/2021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B9DF5E-327E-414B-B1F1-AF428B14C6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DF77B-CD43-B842-8E3B-AA1C17DA8B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45F8F-CFE1-584B-A3A3-C9FFFE1F2B54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22571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3BAC4-681B-2947-A454-280DE0753D32}" type="datetimeFigureOut">
              <a:rPr lang="en-FI" smtClean="0"/>
              <a:t>06/03/2021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DDF09-32B1-654F-B80A-7636BEB5F0F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75906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DDF09-32B1-654F-B80A-7636BEB5F0F1}" type="slidenum">
              <a:rPr lang="en-FI" smtClean="0"/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62492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DDF09-32B1-654F-B80A-7636BEB5F0F1}" type="slidenum">
              <a:rPr lang="en-FI" smtClean="0"/>
              <a:t>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72081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DDF09-32B1-654F-B80A-7636BEB5F0F1}" type="slidenum">
              <a:rPr lang="en-FI" smtClean="0"/>
              <a:t>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13134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DDF09-32B1-654F-B80A-7636BEB5F0F1}" type="slidenum">
              <a:rPr lang="en-FI" smtClean="0"/>
              <a:t>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20758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DDF09-32B1-654F-B80A-7636BEB5F0F1}" type="slidenum">
              <a:rPr lang="en-FI" smtClean="0"/>
              <a:t>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1532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1AF73D95-2E41-8747-BBF6-450013111D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E157A72-6ACE-3448-8A57-4DAA1ED7EF3B}"/>
              </a:ext>
            </a:extLst>
          </p:cNvPr>
          <p:cNvSpPr/>
          <p:nvPr userDrawn="1"/>
        </p:nvSpPr>
        <p:spPr>
          <a:xfrm>
            <a:off x="766763" y="0"/>
            <a:ext cx="6084887" cy="488000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latin typeface="+mj-lt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0A4143-20ED-994A-82F0-92A561218F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8107" y="480238"/>
            <a:ext cx="2527056" cy="14411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D89DC0-8B3F-B641-8AFB-1CE65747992F}"/>
              </a:ext>
            </a:extLst>
          </p:cNvPr>
          <p:cNvSpPr/>
          <p:nvPr userDrawn="1"/>
        </p:nvSpPr>
        <p:spPr>
          <a:xfrm>
            <a:off x="1425824" y="2767147"/>
            <a:ext cx="42362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spc="-100" baseline="0" dirty="0">
                <a:solidFill>
                  <a:schemeClr val="bg1"/>
                </a:solidFill>
              </a:rPr>
              <a:t>We are </a:t>
            </a:r>
            <a:r>
              <a:rPr lang="en-GB" sz="4800" spc="-100" baseline="0" dirty="0" err="1">
                <a:solidFill>
                  <a:schemeClr val="bg1"/>
                </a:solidFill>
              </a:rPr>
              <a:t>Actim</a:t>
            </a:r>
            <a:endParaRPr lang="en-FI" sz="4800" spc="-100" baseline="0" dirty="0">
              <a:solidFill>
                <a:schemeClr val="bg1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AA27245-5959-EB48-BAAB-B589AF7913A5}"/>
              </a:ext>
            </a:extLst>
          </p:cNvPr>
          <p:cNvSpPr txBox="1">
            <a:spLocks/>
          </p:cNvSpPr>
          <p:nvPr userDrawn="1"/>
        </p:nvSpPr>
        <p:spPr>
          <a:xfrm>
            <a:off x="1556894" y="3722627"/>
            <a:ext cx="4539106" cy="82820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None/>
              <a:defRPr sz="1500" b="0" i="0" kern="800" spc="600" baseline="0">
                <a:solidFill>
                  <a:schemeClr val="bg1"/>
                </a:solidFill>
                <a:latin typeface="Ubuntu Light" panose="020B03040306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460"/>
              </a:lnSpc>
              <a:spcBef>
                <a:spcPts val="5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None/>
              <a:defRPr sz="2000" b="0" i="0" kern="800" spc="-60" baseline="0">
                <a:solidFill>
                  <a:schemeClr val="tx1">
                    <a:lumMod val="85000"/>
                    <a:lumOff val="15000"/>
                  </a:schemeClr>
                </a:solidFill>
                <a:latin typeface="Ubuntu Light" panose="020B0304030602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460"/>
              </a:lnSpc>
              <a:spcBef>
                <a:spcPts val="5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None/>
              <a:defRPr sz="1800" b="0" i="0" kern="800" spc="-60" baseline="0">
                <a:solidFill>
                  <a:schemeClr val="tx1">
                    <a:lumMod val="85000"/>
                    <a:lumOff val="15000"/>
                  </a:schemeClr>
                </a:solidFill>
                <a:latin typeface="Ubuntu Light" panose="020B0304030602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460"/>
              </a:lnSpc>
              <a:spcBef>
                <a:spcPts val="5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None/>
              <a:defRPr sz="1600" b="0" i="0" kern="800" spc="-60" baseline="0">
                <a:solidFill>
                  <a:schemeClr val="tx1">
                    <a:lumMod val="85000"/>
                    <a:lumOff val="15000"/>
                  </a:schemeClr>
                </a:solidFill>
                <a:latin typeface="Ubuntu Light" panose="020B0304030602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460"/>
              </a:lnSpc>
              <a:spcBef>
                <a:spcPts val="5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None/>
              <a:defRPr sz="1600" b="0" i="0" kern="800" spc="-60" baseline="0">
                <a:solidFill>
                  <a:schemeClr val="tx1">
                    <a:lumMod val="85000"/>
                    <a:lumOff val="15000"/>
                  </a:schemeClr>
                </a:solidFill>
                <a:latin typeface="Ubuntu Light" panose="020B0304030602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Leading the way to right treatment.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62793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BBD862A1-8AB1-1849-A9E3-08B745381F6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1E651A-4ABA-4C10-A924-31A79D25E2B0}" type="datetime1">
              <a:rPr lang="fi-FI" smtClean="0"/>
              <a:t>3.6.2021</a:t>
            </a:fld>
            <a:endParaRPr lang="en-FI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6B1D623-0CA9-7D4A-9749-D7FB67C7D4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Actim SARS-CoV-2  | Tekniset speksit</a:t>
            </a:r>
            <a:endParaRPr lang="en-FI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3B4A32B-B6F5-7443-8508-EC80C724B4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FFE728B-F41E-2B49-9518-84AAE501B631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5C02F190-5CBB-8449-B2E7-116749016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523" y="808228"/>
            <a:ext cx="4203821" cy="1386823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FI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F385C9B-CE22-4147-BA22-409F33827BEE}"/>
              </a:ext>
            </a:extLst>
          </p:cNvPr>
          <p:cNvGrpSpPr/>
          <p:nvPr userDrawn="1"/>
        </p:nvGrpSpPr>
        <p:grpSpPr>
          <a:xfrm>
            <a:off x="766763" y="800100"/>
            <a:ext cx="4613623" cy="1386823"/>
            <a:chOff x="1093355" y="990618"/>
            <a:chExt cx="4613623" cy="1386823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408B091-DC4E-A24D-822C-EE5FC5B5287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093355" y="990618"/>
              <a:ext cx="0" cy="1386823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F460C81-FAC9-6346-9613-2D56676F563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093355" y="991820"/>
              <a:ext cx="461362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727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26BBECA-B10D-8740-8663-2E3217DB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6288-E3E9-4BB7-8DAB-2BF4DD65992F}" type="datetime1">
              <a:rPr lang="fi-FI" smtClean="0"/>
              <a:t>3.6.2021</a:t>
            </a:fld>
            <a:endParaRPr lang="en-FI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D7B7FD8-46C2-0A46-8580-50BDFF0A5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Actim SARS-CoV-2  | Tekniset speksit</a:t>
            </a:r>
            <a:endParaRPr lang="en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C53DB66-2990-284F-938D-C4C797172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728B-F41E-2B49-9518-84AAE501B631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727914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A6503-3991-2D4F-8745-F7446DDF4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820420"/>
            <a:ext cx="6350285" cy="1386823"/>
          </a:xfrm>
        </p:spPr>
        <p:txBody>
          <a:bodyPr anchor="ctr" anchorCtr="0">
            <a:noAutofit/>
          </a:bodyPr>
          <a:lstStyle>
            <a:lvl1pPr algn="l">
              <a:lnSpc>
                <a:spcPts val="4040"/>
              </a:lnSpc>
              <a:defRPr sz="4000"/>
            </a:lvl1pPr>
          </a:lstStyle>
          <a:p>
            <a:r>
              <a:rPr lang="en-GB" dirty="0"/>
              <a:t>Thank you.</a:t>
            </a:r>
            <a:endParaRPr lang="en-FI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9CF34E0-220D-FB4F-A587-A549F4FB1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0654-2416-4ACD-988C-F517A1386E1A}" type="datetime1">
              <a:rPr lang="fi-FI" smtClean="0"/>
              <a:t>3.6.2021</a:t>
            </a:fld>
            <a:endParaRPr lang="en-FI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82FB9FC-9D2C-804A-B5DB-E451784EF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Actim SARS-CoV-2  | Tekniset speksit</a:t>
            </a:r>
            <a:endParaRPr lang="en-FI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3B844E1-F846-D649-964D-E5FB56261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728B-F41E-2B49-9518-84AAE501B631}" type="slidenum">
              <a:rPr lang="en-FI" smtClean="0"/>
              <a:pPr/>
              <a:t>‹#›</a:t>
            </a:fld>
            <a:endParaRPr lang="en-FI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852D10-4D3B-9F43-B47D-17A6C94AE416}"/>
              </a:ext>
            </a:extLst>
          </p:cNvPr>
          <p:cNvGrpSpPr/>
          <p:nvPr userDrawn="1"/>
        </p:nvGrpSpPr>
        <p:grpSpPr>
          <a:xfrm>
            <a:off x="766763" y="820420"/>
            <a:ext cx="4613623" cy="1386823"/>
            <a:chOff x="1093355" y="990618"/>
            <a:chExt cx="4613623" cy="138682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9C1F3FA-34ED-AB45-AA5D-12AD4E7C90D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093355" y="990618"/>
              <a:ext cx="0" cy="1386823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CACF25A-C9C5-D443-9521-DF5FFCBCBAE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093355" y="991820"/>
              <a:ext cx="461362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4CCCC-3A2F-0E4B-9195-C1D519B2F1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5" y="4089853"/>
            <a:ext cx="6350000" cy="398923"/>
          </a:xfrm>
        </p:spPr>
        <p:txBody>
          <a:bodyPr/>
          <a:lstStyle>
            <a:lvl1pPr marL="0" indent="0">
              <a:buFontTx/>
              <a:buNone/>
              <a:defRPr sz="1500" spc="6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500" spc="3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500" spc="3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500" spc="3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500" spc="3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FIRSTNAME LASTNAME</a:t>
            </a:r>
            <a:endParaRPr lang="en-FI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F6CC781-EBE2-594A-9FF5-0D370522B7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7125" y="4576550"/>
            <a:ext cx="6350000" cy="39892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5000"/>
              <a:buFontTx/>
              <a:buNone/>
              <a:tabLst/>
              <a:defRPr sz="1500" spc="3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500" spc="3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500" spc="3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500" spc="3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500" spc="300">
                <a:solidFill>
                  <a:schemeClr val="tx2"/>
                </a:solidFill>
              </a:defRPr>
            </a:lvl5pPr>
          </a:lstStyle>
          <a:p>
            <a:pPr marL="0" indent="0">
              <a:lnSpc>
                <a:spcPct val="100000"/>
              </a:lnSpc>
              <a:buNone/>
            </a:pPr>
            <a:r>
              <a:rPr lang="fi-FI" sz="1500" spc="300" dirty="0" err="1">
                <a:solidFill>
                  <a:schemeClr val="tx2"/>
                </a:solidFill>
              </a:rPr>
              <a:t>firstname.lastname@actimtest.com</a:t>
            </a:r>
            <a:endParaRPr lang="fi-FI" sz="1500" spc="300" dirty="0">
              <a:solidFill>
                <a:schemeClr val="tx2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8EC8716-B5CB-D244-807E-D311C2471E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7125" y="5044636"/>
            <a:ext cx="6350000" cy="39892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5000"/>
              <a:buFontTx/>
              <a:buNone/>
              <a:tabLst/>
              <a:defRPr sz="1500" spc="3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500" spc="3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500" spc="3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500" spc="3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500" spc="300">
                <a:solidFill>
                  <a:schemeClr val="tx2"/>
                </a:solidFill>
              </a:defRPr>
            </a:lvl5pPr>
          </a:lstStyle>
          <a:p>
            <a:pPr marL="0" indent="0">
              <a:lnSpc>
                <a:spcPct val="100000"/>
              </a:lnSpc>
              <a:buNone/>
            </a:pPr>
            <a:r>
              <a:rPr lang="fi-FI" sz="1500" spc="300" dirty="0" err="1">
                <a:solidFill>
                  <a:schemeClr val="tx2"/>
                </a:solidFill>
              </a:rPr>
              <a:t>linkedin.com</a:t>
            </a:r>
            <a:r>
              <a:rPr lang="fi-FI" sz="1500" spc="300" dirty="0">
                <a:solidFill>
                  <a:schemeClr val="tx2"/>
                </a:solidFill>
              </a:rPr>
              <a:t>/</a:t>
            </a:r>
            <a:r>
              <a:rPr lang="fi-FI" sz="1500" spc="300" dirty="0" err="1">
                <a:solidFill>
                  <a:schemeClr val="tx2"/>
                </a:solidFill>
              </a:rPr>
              <a:t>profile</a:t>
            </a:r>
            <a:endParaRPr lang="fi-FI" sz="1500" spc="300" dirty="0">
              <a:solidFill>
                <a:schemeClr val="tx2"/>
              </a:solidFill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6F0D1B1-2F83-EA45-B051-891D7E388D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7125" y="5534494"/>
            <a:ext cx="6350000" cy="39892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5000"/>
              <a:buFontTx/>
              <a:buNone/>
              <a:tabLst/>
              <a:defRPr sz="1500" spc="3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500" spc="3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500" spc="3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500" spc="3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500" spc="300">
                <a:solidFill>
                  <a:schemeClr val="tx2"/>
                </a:solidFill>
              </a:defRPr>
            </a:lvl5pPr>
          </a:lstStyle>
          <a:p>
            <a:pPr marL="0" indent="0">
              <a:lnSpc>
                <a:spcPct val="100000"/>
              </a:lnSpc>
              <a:buNone/>
            </a:pPr>
            <a:r>
              <a:rPr lang="fi-FI" sz="1500" spc="300" dirty="0" err="1">
                <a:solidFill>
                  <a:schemeClr val="tx2"/>
                </a:solidFill>
              </a:rPr>
              <a:t>Title</a:t>
            </a:r>
            <a:endParaRPr lang="fi-FI" sz="1500" spc="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05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2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9CF34E0-220D-FB4F-A587-A549F4FB1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7213-64D4-4209-9AD3-A47BD169BF23}" type="datetime1">
              <a:rPr lang="fi-FI" smtClean="0"/>
              <a:t>3.6.2021</a:t>
            </a:fld>
            <a:endParaRPr lang="en-FI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82FB9FC-9D2C-804A-B5DB-E451784EF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Actim SARS-CoV-2  | Tekniset speksit</a:t>
            </a:r>
            <a:endParaRPr lang="en-FI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3B844E1-F846-D649-964D-E5FB56261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728B-F41E-2B49-9518-84AAE501B631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EEA642-EE49-614C-ABD1-3033F0850F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643" t="7234" r="2983" b="20807"/>
          <a:stretch/>
        </p:blipFill>
        <p:spPr>
          <a:xfrm>
            <a:off x="0" y="800100"/>
            <a:ext cx="10654746" cy="60579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2FFE1F7-9D42-694B-ABC0-8ADCB914F2BA}"/>
              </a:ext>
            </a:extLst>
          </p:cNvPr>
          <p:cNvSpPr/>
          <p:nvPr userDrawn="1"/>
        </p:nvSpPr>
        <p:spPr>
          <a:xfrm>
            <a:off x="3027688" y="800100"/>
            <a:ext cx="4572863" cy="407990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latin typeface="+mj-lt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1102F65-9837-B24C-95E1-148ECC9916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3254" y="1349662"/>
            <a:ext cx="10654746" cy="1930717"/>
          </a:xfrm>
        </p:spPr>
        <p:txBody>
          <a:bodyPr anchor="ctr" anchorCtr="0">
            <a:noAutofit/>
          </a:bodyPr>
          <a:lstStyle>
            <a:lvl1pPr algn="ctr">
              <a:lnSpc>
                <a:spcPts val="4040"/>
              </a:lnSpc>
              <a:defRPr sz="4000" b="0" i="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r>
              <a:rPr lang="en-GB" dirty="0"/>
              <a:t>Thank you.</a:t>
            </a:r>
            <a:endParaRPr lang="en-FI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8C58758-6B78-BD4C-856A-5D25135EC1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7526" y="3577622"/>
            <a:ext cx="3913187" cy="287337"/>
          </a:xfrm>
        </p:spPr>
        <p:txBody>
          <a:bodyPr/>
          <a:lstStyle>
            <a:lvl1pPr algn="ctr">
              <a:buFontTx/>
              <a:buNone/>
              <a:defRPr sz="1400" spc="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FIRSTNAME LASTNAME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066C6D0-DE4D-2649-B7D8-C1CBD11D4E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7526" y="3875663"/>
            <a:ext cx="3913187" cy="287337"/>
          </a:xfrm>
        </p:spPr>
        <p:txBody>
          <a:bodyPr/>
          <a:lstStyle>
            <a:lvl1pPr algn="ctr">
              <a:buFontTx/>
              <a:buNone/>
              <a:defRPr sz="1400" spc="2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Firstname.lastname@actimtest.com</a:t>
            </a:r>
            <a:endParaRPr lang="en-GB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32E09DC-08ED-C841-8FB0-C6F2209B7E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7526" y="4198024"/>
            <a:ext cx="3913187" cy="260704"/>
          </a:xfrm>
        </p:spPr>
        <p:txBody>
          <a:bodyPr/>
          <a:lstStyle>
            <a:lvl1pPr algn="ctr">
              <a:buFontTx/>
              <a:buNone/>
              <a:defRPr sz="1400" spc="2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Linkedin.com</a:t>
            </a:r>
            <a:r>
              <a:rPr lang="en-GB" dirty="0"/>
              <a:t>/profile</a:t>
            </a:r>
          </a:p>
        </p:txBody>
      </p:sp>
    </p:spTree>
    <p:extLst>
      <p:ext uri="{BB962C8B-B14F-4D97-AF65-F5344CB8AC3E}">
        <p14:creationId xmlns:p14="http://schemas.microsoft.com/office/powerpoint/2010/main" val="74845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A6503-3991-2D4F-8745-F7446DDF4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2775" y="2779376"/>
            <a:ext cx="7237380" cy="2476206"/>
          </a:xfrm>
        </p:spPr>
        <p:txBody>
          <a:bodyPr anchor="t" anchorCtr="0">
            <a:noAutofit/>
          </a:bodyPr>
          <a:lstStyle>
            <a:lvl1pPr algn="l">
              <a:lnSpc>
                <a:spcPts val="4040"/>
              </a:lnSpc>
              <a:defRPr sz="4000"/>
            </a:lvl1pPr>
          </a:lstStyle>
          <a:p>
            <a:r>
              <a:rPr lang="en-GB" dirty="0"/>
              <a:t>Title of your presentation</a:t>
            </a:r>
            <a:endParaRPr lang="en-FI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9CF34E0-220D-FB4F-A587-A549F4FB1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C8C5-A50C-44A7-8EC2-2E80CCA1F811}" type="datetime1">
              <a:rPr lang="fi-FI" smtClean="0"/>
              <a:t>3.6.2021</a:t>
            </a:fld>
            <a:endParaRPr lang="en-FI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82FB9FC-9D2C-804A-B5DB-E451784EF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Actim SARS-CoV-2  | Tekniset speksit</a:t>
            </a:r>
            <a:endParaRPr lang="en-FI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3B844E1-F846-D649-964D-E5FB56261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728B-F41E-2B49-9518-84AAE501B631}" type="slidenum">
              <a:rPr lang="en-FI" smtClean="0"/>
              <a:pPr/>
              <a:t>‹#›</a:t>
            </a:fld>
            <a:endParaRPr lang="en-FI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852D10-4D3B-9F43-B47D-17A6C94AE416}"/>
              </a:ext>
            </a:extLst>
          </p:cNvPr>
          <p:cNvGrpSpPr/>
          <p:nvPr userDrawn="1"/>
        </p:nvGrpSpPr>
        <p:grpSpPr>
          <a:xfrm>
            <a:off x="1522413" y="2492375"/>
            <a:ext cx="4613623" cy="1386823"/>
            <a:chOff x="1093355" y="990618"/>
            <a:chExt cx="4613623" cy="138682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9C1F3FA-34ED-AB45-AA5D-12AD4E7C90D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093355" y="990618"/>
              <a:ext cx="0" cy="1386823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CACF25A-C9C5-D443-9521-DF5FFCBCBAE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093355" y="991820"/>
              <a:ext cx="461362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51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9096-655F-2744-9BA3-FD644A5480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en-GB" dirty="0"/>
              <a:t>Content</a:t>
            </a:r>
            <a:endParaRPr lang="en-FI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CB5C29F-A8A2-7B4F-AE29-23A63A439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88C1-7557-4017-A167-F40EBA7156D6}" type="datetime1">
              <a:rPr lang="fi-FI" smtClean="0"/>
              <a:t>3.6.2021</a:t>
            </a:fld>
            <a:endParaRPr lang="en-FI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58BA8C7-DEF6-A448-8ED7-0EAF45AF7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Actim SARS-CoV-2  | Tekniset speksit</a:t>
            </a:r>
            <a:endParaRPr lang="en-FI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6B9E83C-572E-6046-AC5F-2C27C347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728B-F41E-2B49-9518-84AAE501B631}" type="slidenum">
              <a:rPr lang="en-FI" smtClean="0"/>
              <a:pPr/>
              <a:t>‹#›</a:t>
            </a:fld>
            <a:endParaRPr lang="en-FI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7A722FB-B47E-4541-8FD7-EB4DEC64A6E9}"/>
              </a:ext>
            </a:extLst>
          </p:cNvPr>
          <p:cNvGrpSpPr/>
          <p:nvPr userDrawn="1"/>
        </p:nvGrpSpPr>
        <p:grpSpPr>
          <a:xfrm>
            <a:off x="766763" y="800100"/>
            <a:ext cx="4613623" cy="1386823"/>
            <a:chOff x="1093355" y="990618"/>
            <a:chExt cx="4613623" cy="138682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CE4687E-DB7D-9042-8DB0-70AD91AACDD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093355" y="990618"/>
              <a:ext cx="0" cy="1386823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1BC941E-0CBA-0746-839F-CADD9E6674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093355" y="991820"/>
              <a:ext cx="461362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1A3B94B-F80C-4540-9CD9-6B78734E87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800100"/>
            <a:ext cx="4572000" cy="60579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1E9B85-95A6-9E41-8D54-07A5ECA7EA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36003" y="2492375"/>
            <a:ext cx="4213225" cy="3529013"/>
          </a:xfrm>
        </p:spPr>
        <p:txBody>
          <a:bodyPr/>
          <a:lstStyle>
            <a:lvl1pPr marL="342900" indent="-342900">
              <a:buSzPct val="150000"/>
              <a:buFont typeface="+mj-lt"/>
              <a:buAutoNum type="arabicPeriod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r>
              <a:rPr lang="fi-FI" dirty="0"/>
              <a:t>The first subject</a:t>
            </a:r>
          </a:p>
          <a:p>
            <a:pPr lvl="1"/>
            <a:r>
              <a:rPr lang="fi-FI" dirty="0"/>
              <a:t>The </a:t>
            </a:r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sub-subject</a:t>
            </a:r>
            <a:endParaRPr lang="fi-FI" dirty="0"/>
          </a:p>
          <a:p>
            <a:pPr lvl="1"/>
            <a:r>
              <a:rPr lang="fi-FI" dirty="0" err="1"/>
              <a:t>The</a:t>
            </a:r>
            <a:r>
              <a:rPr lang="fi-FI" dirty="0"/>
              <a:t> second sub-subject</a:t>
            </a:r>
            <a:endParaRPr lang="en-FI" dirty="0"/>
          </a:p>
          <a:p>
            <a:r>
              <a:rPr lang="fi-FI" dirty="0"/>
              <a:t>The second subject</a:t>
            </a:r>
          </a:p>
          <a:p>
            <a:pPr lvl="1"/>
            <a:r>
              <a:rPr lang="fi-FI" dirty="0"/>
              <a:t>The </a:t>
            </a:r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sub-subject</a:t>
            </a:r>
            <a:endParaRPr lang="fi-FI" dirty="0"/>
          </a:p>
          <a:p>
            <a:r>
              <a:rPr lang="fi-FI" dirty="0"/>
              <a:t>The Third subject</a:t>
            </a:r>
          </a:p>
          <a:p>
            <a:pPr lvl="1"/>
            <a:r>
              <a:rPr lang="fi-FI" dirty="0"/>
              <a:t>The first sub-subject</a:t>
            </a:r>
          </a:p>
          <a:p>
            <a:r>
              <a:rPr lang="fi-FI" dirty="0"/>
              <a:t>The fourth subject</a:t>
            </a:r>
          </a:p>
          <a:p>
            <a:pPr lvl="1"/>
            <a:r>
              <a:rPr lang="fi-FI" dirty="0"/>
              <a:t># 1 sub-subject</a:t>
            </a:r>
          </a:p>
        </p:txBody>
      </p:sp>
    </p:spTree>
    <p:extLst>
      <p:ext uri="{BB962C8B-B14F-4D97-AF65-F5344CB8AC3E}">
        <p14:creationId xmlns:p14="http://schemas.microsoft.com/office/powerpoint/2010/main" val="241614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BBD862A1-8AB1-1849-A9E3-08B745381F6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D411C6-3C60-4D89-A261-42B0C1D8C41A}" type="datetime1">
              <a:rPr lang="fi-FI" smtClean="0"/>
              <a:t>3.6.2021</a:t>
            </a:fld>
            <a:endParaRPr lang="en-FI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6B1D623-0CA9-7D4A-9749-D7FB67C7D4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Actim SARS-CoV-2  | Tekniset speksit</a:t>
            </a:r>
            <a:endParaRPr lang="en-FI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3B4A32B-B6F5-7443-8508-EC80C724B4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FFE728B-F41E-2B49-9518-84AAE501B631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5C02F190-5CBB-8449-B2E7-116749016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523" y="808228"/>
            <a:ext cx="5715127" cy="1386823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FI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F385C9B-CE22-4147-BA22-409F33827BEE}"/>
              </a:ext>
            </a:extLst>
          </p:cNvPr>
          <p:cNvGrpSpPr/>
          <p:nvPr userDrawn="1"/>
        </p:nvGrpSpPr>
        <p:grpSpPr>
          <a:xfrm>
            <a:off x="766763" y="800100"/>
            <a:ext cx="4613623" cy="1386823"/>
            <a:chOff x="1093355" y="990618"/>
            <a:chExt cx="4613623" cy="1386823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408B091-DC4E-A24D-822C-EE5FC5B5287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093355" y="990618"/>
              <a:ext cx="0" cy="1386823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F460C81-FAC9-6346-9613-2D56676F563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093355" y="991820"/>
              <a:ext cx="461362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4B88E-8AD4-8844-A8F9-D92D8C22528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27125" y="2492375"/>
            <a:ext cx="9540875" cy="3529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0524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BBD862A1-8AB1-1849-A9E3-08B745381F6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A291C3-E0C0-4B27-86F5-0BF1A580E31F}" type="datetime1">
              <a:rPr lang="fi-FI" smtClean="0"/>
              <a:t>3.6.2021</a:t>
            </a:fld>
            <a:endParaRPr lang="en-FI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6B1D623-0CA9-7D4A-9749-D7FB67C7D4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Actim SARS-CoV-2  | Tekniset speksit</a:t>
            </a:r>
            <a:endParaRPr lang="en-FI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3B4A32B-B6F5-7443-8508-EC80C724B4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FFE728B-F41E-2B49-9518-84AAE501B631}" type="slidenum">
              <a:rPr lang="en-FI" smtClean="0"/>
              <a:pPr/>
              <a:t>‹#›</a:t>
            </a:fld>
            <a:endParaRPr lang="en-FI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F385C9B-CE22-4147-BA22-409F33827BEE}"/>
              </a:ext>
            </a:extLst>
          </p:cNvPr>
          <p:cNvGrpSpPr/>
          <p:nvPr userDrawn="1"/>
        </p:nvGrpSpPr>
        <p:grpSpPr>
          <a:xfrm>
            <a:off x="766763" y="800100"/>
            <a:ext cx="4613623" cy="1386823"/>
            <a:chOff x="1093355" y="990618"/>
            <a:chExt cx="4613623" cy="1386823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408B091-DC4E-A24D-822C-EE5FC5B5287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093355" y="990618"/>
              <a:ext cx="0" cy="1386823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F460C81-FAC9-6346-9613-2D56676F563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093355" y="991820"/>
              <a:ext cx="461362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43FA6D93-7EF9-B74A-8E80-D834432AE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523" y="808228"/>
            <a:ext cx="5715127" cy="1386823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7953E-88B7-4149-8F5F-DFFE5729C07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127125" y="2492375"/>
            <a:ext cx="4573588" cy="3529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3BA205-764F-F342-A195-8C8CA408773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96000" y="2492375"/>
            <a:ext cx="4572000" cy="3529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4438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+ L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9096-655F-2744-9BA3-FD644A548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5A1DE-D7CC-F54F-A6CE-C33340606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523" y="3392488"/>
            <a:ext cx="4213225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CB5C29F-A8A2-7B4F-AE29-23A63A439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FC24-801E-419F-8706-97304A6F3AFB}" type="datetime1">
              <a:rPr lang="fi-FI" smtClean="0"/>
              <a:t>3.6.2021</a:t>
            </a:fld>
            <a:endParaRPr lang="en-FI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58BA8C7-DEF6-A448-8ED7-0EAF45AF7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Actim SARS-CoV-2  | Tekniset speksit</a:t>
            </a:r>
            <a:endParaRPr lang="en-FI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6B9E83C-572E-6046-AC5F-2C27C347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728B-F41E-2B49-9518-84AAE501B631}" type="slidenum">
              <a:rPr lang="en-FI" smtClean="0"/>
              <a:pPr/>
              <a:t>‹#›</a:t>
            </a:fld>
            <a:endParaRPr lang="en-FI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B198FA-2DA6-E04B-B65B-B58B10E9898B}"/>
              </a:ext>
            </a:extLst>
          </p:cNvPr>
          <p:cNvGrpSpPr/>
          <p:nvPr userDrawn="1"/>
        </p:nvGrpSpPr>
        <p:grpSpPr>
          <a:xfrm>
            <a:off x="766763" y="800100"/>
            <a:ext cx="4613623" cy="1386823"/>
            <a:chOff x="1093355" y="990618"/>
            <a:chExt cx="4613623" cy="138682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1322CE4-86F0-1840-B493-96B42057B58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093355" y="990618"/>
              <a:ext cx="0" cy="1386823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BC0F49B-B8B1-8C43-BF2B-224978386CF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093355" y="991820"/>
              <a:ext cx="461362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256666-68B6-C441-906F-3709789B845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8620" y="3392488"/>
            <a:ext cx="4213225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653B403-6FCF-B347-B411-0BE3ED5A43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6003" y="2492375"/>
            <a:ext cx="7984185" cy="697563"/>
          </a:xfrm>
        </p:spPr>
        <p:txBody>
          <a:bodyPr/>
          <a:lstStyle>
            <a:lvl1pPr marL="0" indent="0">
              <a:lnSpc>
                <a:spcPts val="2160"/>
              </a:lnSpc>
              <a:spcBef>
                <a:spcPts val="0"/>
              </a:spcBef>
              <a:buFontTx/>
              <a:buNone/>
              <a:defRPr b="0" i="0">
                <a:solidFill>
                  <a:schemeClr val="tx2"/>
                </a:solidFill>
                <a:latin typeface="Ubuntu Light" panose="020B0304030602030204" pitchFamily="34" charset="0"/>
              </a:defRPr>
            </a:lvl1pPr>
            <a:lvl2pPr marL="457200" indent="0">
              <a:buFontTx/>
              <a:buNone/>
              <a:defRPr b="1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b="1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b="1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651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9096-655F-2744-9BA3-FD644A548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5A1DE-D7CC-F54F-A6CE-C33340606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942" y="3953693"/>
            <a:ext cx="2073206" cy="2067695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CB5C29F-A8A2-7B4F-AE29-23A63A439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0C33-007B-46AB-8ABA-232EB3F60EE5}" type="datetime1">
              <a:rPr lang="fi-FI" smtClean="0"/>
              <a:t>3.6.2021</a:t>
            </a:fld>
            <a:endParaRPr lang="en-FI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58BA8C7-DEF6-A448-8ED7-0EAF45AF7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Actim SARS-CoV-2  | Tekniset speksit</a:t>
            </a:r>
            <a:endParaRPr lang="en-FI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6B9E83C-572E-6046-AC5F-2C27C347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728B-F41E-2B49-9518-84AAE501B631}" type="slidenum">
              <a:rPr lang="en-FI" smtClean="0"/>
              <a:pPr/>
              <a:t>‹#›</a:t>
            </a:fld>
            <a:endParaRPr lang="en-FI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B198FA-2DA6-E04B-B65B-B58B10E9898B}"/>
              </a:ext>
            </a:extLst>
          </p:cNvPr>
          <p:cNvGrpSpPr/>
          <p:nvPr userDrawn="1"/>
        </p:nvGrpSpPr>
        <p:grpSpPr>
          <a:xfrm>
            <a:off x="766763" y="800100"/>
            <a:ext cx="4613623" cy="1386823"/>
            <a:chOff x="1093355" y="990618"/>
            <a:chExt cx="4613623" cy="138682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1322CE4-86F0-1840-B493-96B42057B58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093355" y="990618"/>
              <a:ext cx="0" cy="1386823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BC0F49B-B8B1-8C43-BF2B-224978386CF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093355" y="991820"/>
              <a:ext cx="461362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86304-95B0-B340-8A10-207E4D7835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34491" y="2494509"/>
            <a:ext cx="9140331" cy="697563"/>
          </a:xfrm>
        </p:spPr>
        <p:txBody>
          <a:bodyPr/>
          <a:lstStyle>
            <a:lvl1pPr marL="0" indent="0">
              <a:buFontTx/>
              <a:buNone/>
              <a:defRPr b="0" i="0">
                <a:solidFill>
                  <a:schemeClr val="tx2"/>
                </a:solidFill>
                <a:latin typeface="Ubuntu Light" panose="020B0304030602030204" pitchFamily="34" charset="0"/>
              </a:defRPr>
            </a:lvl1pPr>
            <a:lvl2pPr marL="457200" indent="0">
              <a:buFontTx/>
              <a:buNone/>
              <a:defRPr b="1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b="1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b="1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708EA47-F379-9742-8D32-5CE7912B725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427287" y="3953693"/>
            <a:ext cx="2073206" cy="2067695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8538252-637B-C94B-81F5-3B5E0BACC4A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732331" y="3953693"/>
            <a:ext cx="2073206" cy="2067695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4B53FAE-42F8-134F-86D3-C30EFC72EC6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995810" y="3953693"/>
            <a:ext cx="2073206" cy="2067695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87798A34-7E58-9A42-AAF5-58D822A6D7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3719" y="3407824"/>
            <a:ext cx="618741" cy="521416"/>
          </a:xfrm>
        </p:spPr>
        <p:txBody>
          <a:bodyPr/>
          <a:lstStyle>
            <a:lvl1pPr marL="0" indent="0">
              <a:buFontTx/>
              <a:buNone/>
              <a:defRPr sz="2800" b="1" i="0">
                <a:solidFill>
                  <a:schemeClr val="tx2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2800" b="1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2800" b="1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2800" b="1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28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FI" dirty="0"/>
              <a:t>01.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B41B3AC-B6D1-D24E-BF1C-CDDC3AA39A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27287" y="3413129"/>
            <a:ext cx="618741" cy="521416"/>
          </a:xfrm>
        </p:spPr>
        <p:txBody>
          <a:bodyPr/>
          <a:lstStyle>
            <a:lvl1pPr marL="0" indent="0">
              <a:buFontTx/>
              <a:buNone/>
              <a:defRPr sz="2800" b="1" i="0">
                <a:solidFill>
                  <a:schemeClr val="tx2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2800" b="1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2800" b="1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2800" b="1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28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02.</a:t>
            </a:r>
            <a:endParaRPr lang="en-FI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A018ADF5-4388-764D-B1C4-EEEFA5D23D7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32331" y="3412206"/>
            <a:ext cx="618741" cy="521416"/>
          </a:xfrm>
        </p:spPr>
        <p:txBody>
          <a:bodyPr/>
          <a:lstStyle>
            <a:lvl1pPr marL="0" indent="0">
              <a:buFontTx/>
              <a:buNone/>
              <a:defRPr sz="2800" b="1" i="0">
                <a:solidFill>
                  <a:schemeClr val="tx2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2800" b="1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2800" b="1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2800" b="1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28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03.</a:t>
            </a:r>
            <a:endParaRPr lang="en-FI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847DFD4-D3E3-EB46-B0DE-A6240EE851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93391" y="3412206"/>
            <a:ext cx="618741" cy="521416"/>
          </a:xfrm>
        </p:spPr>
        <p:txBody>
          <a:bodyPr/>
          <a:lstStyle>
            <a:lvl1pPr marL="0" indent="0">
              <a:buFontTx/>
              <a:buNone/>
              <a:defRPr sz="2800" b="1" i="0">
                <a:solidFill>
                  <a:schemeClr val="tx2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2800" b="1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2800" b="1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2800" b="1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28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04.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5675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BBD862A1-8AB1-1849-A9E3-08B745381F6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20D5D2-F7AA-4C93-BECC-5CC54C6BA024}" type="datetime1">
              <a:rPr lang="fi-FI" smtClean="0"/>
              <a:t>3.6.2021</a:t>
            </a:fld>
            <a:endParaRPr lang="en-FI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6B1D623-0CA9-7D4A-9749-D7FB67C7D4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Actim SARS-CoV-2  | Tekniset speksit</a:t>
            </a:r>
            <a:endParaRPr lang="en-FI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3B4A32B-B6F5-7443-8508-EC80C724B4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FFE728B-F41E-2B49-9518-84AAE501B631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5C02F190-5CBB-8449-B2E7-116749016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523" y="808228"/>
            <a:ext cx="5715127" cy="1386823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FI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F385C9B-CE22-4147-BA22-409F33827BEE}"/>
              </a:ext>
            </a:extLst>
          </p:cNvPr>
          <p:cNvGrpSpPr/>
          <p:nvPr userDrawn="1"/>
        </p:nvGrpSpPr>
        <p:grpSpPr>
          <a:xfrm>
            <a:off x="766763" y="800100"/>
            <a:ext cx="4613623" cy="1386823"/>
            <a:chOff x="1093355" y="990618"/>
            <a:chExt cx="4613623" cy="1386823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408B091-DC4E-A24D-822C-EE5FC5B5287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093355" y="990618"/>
              <a:ext cx="0" cy="1386823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F460C81-FAC9-6346-9613-2D56676F563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093355" y="991820"/>
              <a:ext cx="461362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25F5E6C-9E81-0349-BC91-A7291649E5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51650" y="2492375"/>
            <a:ext cx="3816350" cy="35290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A21071-50F7-3541-996A-2F8493A064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7125" y="2492375"/>
            <a:ext cx="5273675" cy="3529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735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Content 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6A35F8F-7344-F547-B158-DC89D73705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7937" y="800100"/>
            <a:ext cx="4572000" cy="60579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F9096-655F-2744-9BA3-FD644A54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110" y="818215"/>
            <a:ext cx="4203821" cy="1386823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BBD862A1-8AB1-1849-A9E3-08B745381F6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05122F-D65D-4396-8F06-79E537B2F218}" type="datetime1">
              <a:rPr lang="fi-FI" smtClean="0"/>
              <a:t>3.6.2021</a:t>
            </a:fld>
            <a:endParaRPr lang="en-FI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6B1D623-0CA9-7D4A-9749-D7FB67C7D4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Actim SARS-CoV-2  | Tekniset speksit</a:t>
            </a:r>
            <a:endParaRPr lang="en-FI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3B4A32B-B6F5-7443-8508-EC80C724B4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FFE728B-F41E-2B49-9518-84AAE501B631}" type="slidenum">
              <a:rPr lang="en-FI" smtClean="0"/>
              <a:pPr/>
              <a:t>‹#›</a:t>
            </a:fld>
            <a:endParaRPr lang="en-FI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1C511FE-A1BC-AF40-B6A5-500FF84BA541}"/>
              </a:ext>
            </a:extLst>
          </p:cNvPr>
          <p:cNvGrpSpPr/>
          <p:nvPr userDrawn="1"/>
        </p:nvGrpSpPr>
        <p:grpSpPr>
          <a:xfrm>
            <a:off x="5340350" y="800100"/>
            <a:ext cx="4613623" cy="1386823"/>
            <a:chOff x="1093355" y="990618"/>
            <a:chExt cx="4613623" cy="138682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5E4A98F-0791-074E-B6D2-A258946F43E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093355" y="990618"/>
              <a:ext cx="0" cy="1386823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A2286B4-FEE4-4F44-8508-BBC95F924B9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093355" y="991820"/>
              <a:ext cx="461362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115064-7219-DE46-AC1B-D0F3F577CD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10238" y="2492375"/>
            <a:ext cx="4957762" cy="3529013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2813187-D5DB-9E43-B19F-6F3A85773C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14575" y="4466122"/>
            <a:ext cx="3025775" cy="1555262"/>
          </a:xfrm>
          <a:solidFill>
            <a:schemeClr val="tx2">
              <a:alpha val="80000"/>
            </a:schemeClr>
          </a:solidFill>
          <a:ln>
            <a:noFill/>
          </a:ln>
        </p:spPr>
        <p:txBody>
          <a:bodyPr wrap="square" lIns="360000" tIns="360000" rIns="360000" bIns="360000" anchor="ctr" anchorCtr="0"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9271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27EDA-A59B-154A-BE3C-618CB16AC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529" y="815309"/>
            <a:ext cx="4203821" cy="1386823"/>
          </a:xfrm>
          <a:prstGeom prst="rect">
            <a:avLst/>
          </a:prstGeom>
        </p:spPr>
        <p:txBody>
          <a:bodyPr vert="horz" lIns="0" tIns="45720" rIns="9144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C235D-7A35-B648-8433-01DDA4A17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125" y="2490581"/>
            <a:ext cx="8785225" cy="353080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19A19-7E7D-484A-9887-49F31FFA33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8854" y="1472405"/>
            <a:ext cx="1503146" cy="263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4084B52-618B-403C-B130-2CA4A151EA15}" type="datetime1">
              <a:rPr lang="fi-FI" smtClean="0"/>
              <a:t>3.6.2021</a:t>
            </a:fld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FFA91-3CDA-6643-8B73-7900D2711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7620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FFE728B-F41E-2B49-9518-84AAE501B631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2CB14D8F-EBA4-0E4E-A0EC-1EAB1379D65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668001" y="639603"/>
            <a:ext cx="1524000" cy="869118"/>
          </a:xfrm>
          <a:prstGeom prst="rect">
            <a:avLst/>
          </a:prstGeom>
        </p:spPr>
      </p:pic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A33D00B9-3D93-5C40-AEAD-160DAD74F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95797" y="2076017"/>
            <a:ext cx="940067" cy="3995373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000" kern="800" spc="-4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Actim SARS-CoV-2  | Tekniset speksit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7130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51" r:id="rId2"/>
    <p:sldLayoutId id="2147483662" r:id="rId3"/>
    <p:sldLayoutId id="2147483704" r:id="rId4"/>
    <p:sldLayoutId id="2147483705" r:id="rId5"/>
    <p:sldLayoutId id="2147483650" r:id="rId6"/>
    <p:sldLayoutId id="2147483706" r:id="rId7"/>
    <p:sldLayoutId id="2147483707" r:id="rId8"/>
    <p:sldLayoutId id="2147483670" r:id="rId9"/>
    <p:sldLayoutId id="2147483689" r:id="rId10"/>
    <p:sldLayoutId id="2147483655" r:id="rId11"/>
    <p:sldLayoutId id="2147483687" r:id="rId12"/>
    <p:sldLayoutId id="2147483709" r:id="rId13"/>
  </p:sldLayoutIdLst>
  <p:hf hdr="0" dt="0"/>
  <p:txStyles>
    <p:titleStyle>
      <a:lvl1pPr algn="l" defTabSz="914400" rtl="0" eaLnBrk="1" latinLnBrk="0" hangingPunct="1">
        <a:lnSpc>
          <a:spcPts val="3340"/>
        </a:lnSpc>
        <a:spcBef>
          <a:spcPct val="0"/>
        </a:spcBef>
        <a:buNone/>
        <a:defRPr sz="3200" b="0" i="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260"/>
        </a:lnSpc>
        <a:spcBef>
          <a:spcPts val="1000"/>
        </a:spcBef>
        <a:buClr>
          <a:schemeClr val="accent1"/>
        </a:buClr>
        <a:buSzPct val="125000"/>
        <a:buFont typeface="Arial" panose="020B0604020202020204" pitchFamily="34" charset="0"/>
        <a:buChar char="•"/>
        <a:defRPr sz="1800" b="0" i="0" kern="800" spc="-40" baseline="0">
          <a:solidFill>
            <a:schemeClr val="tx1">
              <a:lumMod val="85000"/>
              <a:lumOff val="15000"/>
            </a:schemeClr>
          </a:solidFill>
          <a:latin typeface="Ubuntu Light" panose="020B03040306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260"/>
        </a:lnSpc>
        <a:spcBef>
          <a:spcPts val="500"/>
        </a:spcBef>
        <a:buClr>
          <a:schemeClr val="accent1"/>
        </a:buClr>
        <a:buSzPct val="125000"/>
        <a:buFont typeface="Arial" panose="020B0604020202020204" pitchFamily="34" charset="0"/>
        <a:buChar char="•"/>
        <a:defRPr sz="1600" b="0" i="0" kern="800" spc="-40" baseline="0">
          <a:solidFill>
            <a:schemeClr val="tx1">
              <a:lumMod val="85000"/>
              <a:lumOff val="15000"/>
            </a:schemeClr>
          </a:solidFill>
          <a:latin typeface="Ubuntu Light" panose="020B05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260"/>
        </a:lnSpc>
        <a:spcBef>
          <a:spcPts val="500"/>
        </a:spcBef>
        <a:buClr>
          <a:schemeClr val="accent1"/>
        </a:buClr>
        <a:buSzPct val="125000"/>
        <a:buFont typeface="Arial" panose="020B0604020202020204" pitchFamily="34" charset="0"/>
        <a:buChar char="•"/>
        <a:defRPr sz="1500" b="0" i="1" kern="800" spc="-40" baseline="0">
          <a:solidFill>
            <a:schemeClr val="tx1">
              <a:lumMod val="85000"/>
              <a:lumOff val="15000"/>
            </a:schemeClr>
          </a:solidFill>
          <a:latin typeface="Ubuntu Light" panose="020B03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260"/>
        </a:lnSpc>
        <a:spcBef>
          <a:spcPts val="500"/>
        </a:spcBef>
        <a:buClr>
          <a:schemeClr val="accent1"/>
        </a:buClr>
        <a:buSzPct val="125000"/>
        <a:buFont typeface="Arial" panose="020B0604020202020204" pitchFamily="34" charset="0"/>
        <a:buChar char="•"/>
        <a:defRPr sz="1500" b="0" i="1" kern="800" spc="-40" baseline="0">
          <a:solidFill>
            <a:schemeClr val="tx2"/>
          </a:solidFill>
          <a:latin typeface="Ubuntu Light" panose="020B03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260"/>
        </a:lnSpc>
        <a:spcBef>
          <a:spcPts val="500"/>
        </a:spcBef>
        <a:buClr>
          <a:schemeClr val="accent1"/>
        </a:buClr>
        <a:buSzPct val="125000"/>
        <a:buFont typeface="Arial" panose="020B0604020202020204" pitchFamily="34" charset="0"/>
        <a:buChar char="•"/>
        <a:defRPr sz="1500" b="0" i="1" kern="800" spc="-40" baseline="0">
          <a:solidFill>
            <a:schemeClr val="accent2"/>
          </a:solidFill>
          <a:latin typeface="Ubuntu Light" panose="020B03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483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36" userDrawn="1">
          <p15:clr>
            <a:srgbClr val="F26B43"/>
          </p15:clr>
        </p15:guide>
        <p15:guide id="5" pos="3364" userDrawn="1">
          <p15:clr>
            <a:srgbClr val="F26B43"/>
          </p15:clr>
        </p15:guide>
        <p15:guide id="6" pos="2887" userDrawn="1">
          <p15:clr>
            <a:srgbClr val="F26B43"/>
          </p15:clr>
        </p15:guide>
        <p15:guide id="7" pos="2389" userDrawn="1">
          <p15:clr>
            <a:srgbClr val="F26B43"/>
          </p15:clr>
        </p15:guide>
        <p15:guide id="8" pos="1912" userDrawn="1">
          <p15:clr>
            <a:srgbClr val="F26B43"/>
          </p15:clr>
        </p15:guide>
        <p15:guide id="9" pos="4316" userDrawn="1">
          <p15:clr>
            <a:srgbClr val="F26B43"/>
          </p15:clr>
        </p15:guide>
        <p15:guide id="10" pos="4793" userDrawn="1">
          <p15:clr>
            <a:srgbClr val="F26B43"/>
          </p15:clr>
        </p15:guide>
        <p15:guide id="11" pos="5269" userDrawn="1">
          <p15:clr>
            <a:srgbClr val="F26B43"/>
          </p15:clr>
        </p15:guide>
        <p15:guide id="12" pos="5745" userDrawn="1">
          <p15:clr>
            <a:srgbClr val="F26B43"/>
          </p15:clr>
        </p15:guide>
        <p15:guide id="13" pos="6244" userDrawn="1">
          <p15:clr>
            <a:srgbClr val="F26B43"/>
          </p15:clr>
        </p15:guide>
        <p15:guide id="14" pos="6720" userDrawn="1">
          <p15:clr>
            <a:srgbClr val="F26B43"/>
          </p15:clr>
        </p15:guide>
        <p15:guide id="15" pos="7197" userDrawn="1">
          <p15:clr>
            <a:srgbClr val="F26B43"/>
          </p15:clr>
        </p15:guide>
        <p15:guide id="16" orient="horz" pos="504" userDrawn="1">
          <p15:clr>
            <a:srgbClr val="F26B43"/>
          </p15:clr>
        </p15:guide>
        <p15:guide id="17" orient="horz" pos="3793" userDrawn="1">
          <p15:clr>
            <a:srgbClr val="F26B43"/>
          </p15:clr>
        </p15:guide>
        <p15:guide id="18" pos="7680" userDrawn="1">
          <p15:clr>
            <a:srgbClr val="F26B43"/>
          </p15:clr>
        </p15:guide>
        <p15:guide id="19" pos="710" userDrawn="1">
          <p15:clr>
            <a:srgbClr val="9FCC3B"/>
          </p15:clr>
        </p15:guide>
        <p15:guide id="20" orient="horz" pos="1570" userDrawn="1">
          <p15:clr>
            <a:srgbClr val="F26B43"/>
          </p15:clr>
        </p15:guide>
        <p15:guide id="21" orient="horz" pos="1389" userDrawn="1">
          <p15:clr>
            <a:srgbClr val="F26B43"/>
          </p15:clr>
        </p15:guide>
        <p15:guide id="22" pos="1186" userDrawn="1">
          <p15:clr>
            <a:srgbClr val="9FCC3B"/>
          </p15:clr>
        </p15:guide>
        <p15:guide id="23" pos="3591" userDrawn="1">
          <p15:clr>
            <a:srgbClr val="9FCC3B"/>
          </p15:clr>
        </p15:guide>
        <p15:guide id="24" orient="horz" pos="2137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06E67AA-B0E1-40D2-91DA-5EE5B267F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530" y="916209"/>
            <a:ext cx="4572000" cy="1386823"/>
          </a:xfrm>
        </p:spPr>
        <p:txBody>
          <a:bodyPr anchor="ctr">
            <a:normAutofit/>
          </a:bodyPr>
          <a:lstStyle/>
          <a:p>
            <a:r>
              <a:rPr lang="en-US" dirty="0" err="1"/>
              <a:t>Akuutin</a:t>
            </a:r>
            <a:r>
              <a:rPr lang="en-US" dirty="0"/>
              <a:t> </a:t>
            </a:r>
            <a:r>
              <a:rPr lang="en-US" dirty="0" err="1"/>
              <a:t>koronavirus-infektion</a:t>
            </a:r>
            <a:r>
              <a:rPr lang="en-US" dirty="0"/>
              <a:t> </a:t>
            </a:r>
            <a:r>
              <a:rPr lang="en-US" dirty="0" err="1"/>
              <a:t>nopeaan</a:t>
            </a:r>
            <a:r>
              <a:rPr lang="en-US" dirty="0"/>
              <a:t> </a:t>
            </a:r>
            <a:r>
              <a:rPr lang="en-US" dirty="0" err="1"/>
              <a:t>diagnoosiin</a:t>
            </a: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53231-8C22-5E46-90BC-BABEF8498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Actim SARS-CoV-2  | </a:t>
            </a:r>
            <a:r>
              <a:rPr lang="en-GB" dirty="0" err="1"/>
              <a:t>Tekniset</a:t>
            </a:r>
            <a:r>
              <a:rPr lang="en-GB" dirty="0"/>
              <a:t> </a:t>
            </a:r>
            <a:r>
              <a:rPr lang="en-GB" dirty="0" err="1"/>
              <a:t>speksit</a:t>
            </a:r>
            <a:endParaRPr lang="en-FI" dirty="0"/>
          </a:p>
        </p:txBody>
      </p:sp>
      <p:pic>
        <p:nvPicPr>
          <p:cNvPr id="9" name="Picture Placeholder 9" descr="A picture containing person, outdoor, cellphone, phone&#10;&#10;Description automatically generated">
            <a:extLst>
              <a:ext uri="{FF2B5EF4-FFF2-40B4-BE49-F238E27FC236}">
                <a16:creationId xmlns:a16="http://schemas.microsoft.com/office/drawing/2014/main" id="{E308CEA7-052C-4D8F-9FDC-F91E2152E65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24843" r="24843"/>
          <a:stretch>
            <a:fillRect/>
          </a:stretch>
        </p:blipFill>
        <p:spPr>
          <a:xfrm>
            <a:off x="6096000" y="800100"/>
            <a:ext cx="4572000" cy="6057900"/>
          </a:xfrm>
        </p:spPr>
      </p:pic>
    </p:spTree>
    <p:extLst>
      <p:ext uri="{BB962C8B-B14F-4D97-AF65-F5344CB8AC3E}">
        <p14:creationId xmlns:p14="http://schemas.microsoft.com/office/powerpoint/2010/main" val="3520983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BF87F3-B8F3-ED4E-BBFA-CE91F5A888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Actim SARS-CoV-2  | Tekniset speksit</a:t>
            </a:r>
            <a:endParaRPr lang="en-FI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7131BA-7976-8041-B422-E02E3CCD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Actim SARS-CoV-2</a:t>
            </a:r>
            <a:endParaRPr lang="en-FI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A4DEF52-211C-FD41-99CB-573BD1E545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7125" y="2492375"/>
            <a:ext cx="5450249" cy="3529013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788"/>
              </a:buClr>
            </a:pPr>
            <a:r>
              <a:rPr lang="fi-FI" dirty="0"/>
              <a:t>Actim SARS-CoV-2 on </a:t>
            </a:r>
            <a:r>
              <a:rPr lang="fi-FI" dirty="0" err="1"/>
              <a:t>virusantigeenia</a:t>
            </a:r>
            <a:r>
              <a:rPr lang="fi-FI" dirty="0"/>
              <a:t> tunnistava pikatesti</a:t>
            </a:r>
            <a:endParaRPr lang="fi-FI" spc="-5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788"/>
              </a:buClr>
            </a:pPr>
            <a:r>
              <a:rPr lang="fi-FI" spc="-5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Testi on tarkoitettu ammattikäyttöön tunnistamaan akuutti COVID-19 infektio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788"/>
              </a:buClr>
            </a:pPr>
            <a:r>
              <a:rPr lang="fi-FI" spc="-5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Kvalitatiivinen testi tunnistaa </a:t>
            </a:r>
            <a:r>
              <a:rPr lang="fi-FI" dirty="0"/>
              <a:t>virusantigeenin nenänielusta otettavasta vanutikkunäytteestä</a:t>
            </a:r>
            <a:endParaRPr lang="fi-FI" spc="-5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788"/>
              </a:buClr>
            </a:pPr>
            <a:r>
              <a:rPr lang="fi-FI" spc="-50" dirty="0"/>
              <a:t>Testi on kehitetty ja valmistettu Suomessa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788"/>
              </a:buClr>
            </a:pPr>
            <a:r>
              <a:rPr lang="fi-FI" dirty="0"/>
              <a:t>Actim SARS-CoV-2 –pikatesti on </a:t>
            </a:r>
            <a:r>
              <a:rPr lang="fi-FI" spc="-50" dirty="0"/>
              <a:t>CE-merkattu</a:t>
            </a:r>
            <a:endParaRPr lang="fi-FI" spc="-5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ound Single Corner of Rectangle 18">
            <a:extLst>
              <a:ext uri="{FF2B5EF4-FFF2-40B4-BE49-F238E27FC236}">
                <a16:creationId xmlns:a16="http://schemas.microsoft.com/office/drawing/2014/main" id="{7A79899D-DEAA-4B50-8E5C-BD375C342D94}"/>
              </a:ext>
            </a:extLst>
          </p:cNvPr>
          <p:cNvSpPr/>
          <p:nvPr/>
        </p:nvSpPr>
        <p:spPr>
          <a:xfrm flipH="1">
            <a:off x="7466549" y="1406846"/>
            <a:ext cx="3109971" cy="4614542"/>
          </a:xfrm>
          <a:prstGeom prst="round1Rect">
            <a:avLst/>
          </a:prstGeom>
          <a:solidFill>
            <a:schemeClr val="tx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ln>
                <a:noFill/>
              </a:ln>
            </a:endParaRP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FEDA908E-ABBB-4DD9-963E-CB8BC092949D}"/>
              </a:ext>
            </a:extLst>
          </p:cNvPr>
          <p:cNvSpPr txBox="1">
            <a:spLocks/>
          </p:cNvSpPr>
          <p:nvPr/>
        </p:nvSpPr>
        <p:spPr>
          <a:xfrm>
            <a:off x="7864775" y="3121424"/>
            <a:ext cx="2578304" cy="27055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b="0" i="0" kern="800" spc="-60" baseline="0">
                <a:solidFill>
                  <a:schemeClr val="bg1"/>
                </a:solidFill>
                <a:latin typeface="Ubuntu Light" panose="020B03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60"/>
              </a:lnSpc>
              <a:spcBef>
                <a:spcPts val="500"/>
              </a:spcBef>
              <a:buFontTx/>
              <a:buNone/>
              <a:defRPr sz="1600" b="0" i="0" kern="800" spc="-60" baseline="0">
                <a:solidFill>
                  <a:schemeClr val="tx2"/>
                </a:solidFill>
                <a:latin typeface="Ubuntu Light" panose="020B03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60"/>
              </a:lnSpc>
              <a:spcBef>
                <a:spcPts val="500"/>
              </a:spcBef>
              <a:buFontTx/>
              <a:buNone/>
              <a:defRPr sz="1600" b="0" i="0" kern="800" spc="-60" baseline="0">
                <a:solidFill>
                  <a:schemeClr val="tx2"/>
                </a:solidFill>
                <a:latin typeface="Ubuntu Light" panose="020B03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60"/>
              </a:lnSpc>
              <a:spcBef>
                <a:spcPts val="500"/>
              </a:spcBef>
              <a:buFontTx/>
              <a:buNone/>
              <a:defRPr sz="1600" b="0" i="0" kern="800" spc="-60" baseline="0">
                <a:solidFill>
                  <a:schemeClr val="tx2"/>
                </a:solidFill>
                <a:latin typeface="Ubuntu Light" panose="020B03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60"/>
              </a:lnSpc>
              <a:spcBef>
                <a:spcPts val="500"/>
              </a:spcBef>
              <a:buFontTx/>
              <a:buNone/>
              <a:defRPr sz="1600" b="0" i="0" kern="800" spc="-60" baseline="0">
                <a:solidFill>
                  <a:schemeClr val="tx2"/>
                </a:solidFill>
                <a:latin typeface="Ubuntu Light" panose="020B03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pc="-50" dirty="0"/>
              <a:t>Näytetyyppi on </a:t>
            </a:r>
            <a:r>
              <a:rPr lang="fi-FI" b="1" spc="-50" dirty="0"/>
              <a:t>nenänielun vanutikkunäyte.</a:t>
            </a:r>
          </a:p>
          <a:p>
            <a:pPr marL="176213" indent="-176213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pc="-50" dirty="0">
                <a:ea typeface="Verdana" panose="020B0604030504040204" pitchFamily="34" charset="0"/>
                <a:cs typeface="Verdana" panose="020B0604030504040204" pitchFamily="34" charset="0"/>
              </a:rPr>
              <a:t>Testitulos on luettavissa </a:t>
            </a:r>
            <a:br>
              <a:rPr lang="fi-FI" spc="-5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b="1" spc="-50" dirty="0">
                <a:ea typeface="Verdana" panose="020B0604030504040204" pitchFamily="34" charset="0"/>
                <a:cs typeface="Verdana" panose="020B0604030504040204" pitchFamily="34" charset="0"/>
              </a:rPr>
              <a:t>15 minuutissa.</a:t>
            </a:r>
          </a:p>
          <a:p>
            <a:pPr marL="176213" indent="-176213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pc="-50" dirty="0">
                <a:ea typeface="Verdana" panose="020B0604030504040204" pitchFamily="34" charset="0"/>
                <a:cs typeface="Verdana" panose="020B0604030504040204" pitchFamily="34" charset="0"/>
              </a:rPr>
              <a:t>Testipaketti </a:t>
            </a:r>
            <a:r>
              <a:rPr lang="fi-FI" b="1" spc="-50" dirty="0">
                <a:ea typeface="Verdana" panose="020B0604030504040204" pitchFamily="34" charset="0"/>
                <a:cs typeface="Verdana" panose="020B0604030504040204" pitchFamily="34" charset="0"/>
              </a:rPr>
              <a:t>sisältää kaiken testauksessa tarvittavan.</a:t>
            </a:r>
          </a:p>
          <a:p>
            <a:pPr marL="176213" indent="-176213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pc="-50" dirty="0">
                <a:ea typeface="Verdana" panose="020B0604030504040204" pitchFamily="34" charset="0"/>
              </a:rPr>
              <a:t>Testipakkausta voidaan </a:t>
            </a:r>
            <a:r>
              <a:rPr lang="fi-FI" b="1" spc="-50" dirty="0">
                <a:ea typeface="Verdana" panose="020B0604030504040204" pitchFamily="34" charset="0"/>
              </a:rPr>
              <a:t>säilyttää huoneenlämmössä.</a:t>
            </a:r>
            <a:endParaRPr lang="fi-FI" b="1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9BE6A38C-7D7A-49C3-B155-E93283D9D631}"/>
              </a:ext>
            </a:extLst>
          </p:cNvPr>
          <p:cNvSpPr txBox="1">
            <a:spLocks/>
          </p:cNvSpPr>
          <p:nvPr/>
        </p:nvSpPr>
        <p:spPr>
          <a:xfrm>
            <a:off x="8066769" y="1863326"/>
            <a:ext cx="2340655" cy="4245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60"/>
              </a:lnSpc>
              <a:spcBef>
                <a:spcPts val="1000"/>
              </a:spcBef>
              <a:buFontTx/>
              <a:buNone/>
              <a:defRPr sz="1400" b="0" i="0" kern="800" spc="-60" baseline="0">
                <a:solidFill>
                  <a:schemeClr val="bg1"/>
                </a:solidFill>
                <a:latin typeface="Ubuntu Light" panose="020B03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60"/>
              </a:lnSpc>
              <a:spcBef>
                <a:spcPts val="500"/>
              </a:spcBef>
              <a:buFontTx/>
              <a:buNone/>
              <a:defRPr sz="1600" b="0" i="0" kern="800" spc="-60" baseline="0">
                <a:solidFill>
                  <a:schemeClr val="tx1">
                    <a:lumMod val="85000"/>
                    <a:lumOff val="15000"/>
                  </a:schemeClr>
                </a:solidFill>
                <a:latin typeface="Ubuntu Light" panose="020B03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60"/>
              </a:lnSpc>
              <a:spcBef>
                <a:spcPts val="500"/>
              </a:spcBef>
              <a:buFontTx/>
              <a:buNone/>
              <a:defRPr sz="1600" b="0" i="0" kern="800" spc="-60" baseline="0">
                <a:solidFill>
                  <a:schemeClr val="tx1">
                    <a:lumMod val="85000"/>
                    <a:lumOff val="15000"/>
                  </a:schemeClr>
                </a:solidFill>
                <a:latin typeface="Ubuntu Light" panose="020B03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60"/>
              </a:lnSpc>
              <a:spcBef>
                <a:spcPts val="500"/>
              </a:spcBef>
              <a:buFontTx/>
              <a:buNone/>
              <a:defRPr sz="1600" b="0" i="0" kern="800" spc="-60" baseline="0">
                <a:solidFill>
                  <a:schemeClr val="tx1">
                    <a:lumMod val="85000"/>
                    <a:lumOff val="15000"/>
                  </a:schemeClr>
                </a:solidFill>
                <a:latin typeface="Ubuntu Light" panose="020B03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60"/>
              </a:lnSpc>
              <a:spcBef>
                <a:spcPts val="500"/>
              </a:spcBef>
              <a:buFontTx/>
              <a:buNone/>
              <a:defRPr sz="1600" b="0" i="0" kern="800" spc="-60" baseline="0">
                <a:solidFill>
                  <a:schemeClr val="tx1">
                    <a:lumMod val="85000"/>
                    <a:lumOff val="15000"/>
                  </a:schemeClr>
                </a:solidFill>
                <a:latin typeface="Ubuntu Light" panose="020B03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 dirty="0"/>
          </a:p>
        </p:txBody>
      </p:sp>
      <p:pic>
        <p:nvPicPr>
          <p:cNvPr id="14" name="Picture 1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B4DCEA4-CB48-43E7-9E16-5418BBD00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673" y="2043272"/>
            <a:ext cx="2191623" cy="89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7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5E452-F19C-A64D-8A8A-F19A01B123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Actim SARS-CoV-2  | </a:t>
            </a:r>
            <a:r>
              <a:rPr lang="en-GB" dirty="0" err="1"/>
              <a:t>Tekniset</a:t>
            </a:r>
            <a:r>
              <a:rPr lang="en-GB" dirty="0"/>
              <a:t> </a:t>
            </a:r>
            <a:r>
              <a:rPr lang="en-GB" dirty="0" err="1"/>
              <a:t>speksit</a:t>
            </a:r>
            <a:endParaRPr lang="en-FI" dirty="0"/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A11A2A7A-5666-4ADC-8A38-75C0C160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SARS-CoV-2 </a:t>
            </a:r>
            <a:r>
              <a:rPr lang="en-US" dirty="0" err="1"/>
              <a:t>virusantigeenin</a:t>
            </a:r>
            <a:r>
              <a:rPr lang="en-US" dirty="0"/>
              <a:t> </a:t>
            </a:r>
            <a:r>
              <a:rPr lang="en-US" dirty="0" err="1"/>
              <a:t>tunnistaminen</a:t>
            </a:r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7FC53BA9-383E-4AE3-96C0-6A2E07188E81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i-FI" dirty="0"/>
              <a:t>Actim SARS-CoV-2 on </a:t>
            </a:r>
            <a:r>
              <a:rPr lang="fi-FI" dirty="0" err="1"/>
              <a:t>immunokromatografinen</a:t>
            </a:r>
            <a:r>
              <a:rPr lang="fi-FI" dirty="0"/>
              <a:t> pikatesti</a:t>
            </a:r>
          </a:p>
          <a:p>
            <a:r>
              <a:rPr lang="fi-FI" dirty="0"/>
              <a:t>Testi hyödyntää </a:t>
            </a:r>
            <a:r>
              <a:rPr lang="fi-FI" dirty="0" err="1"/>
              <a:t>monoklonaalisia</a:t>
            </a:r>
            <a:r>
              <a:rPr lang="fi-FI" dirty="0"/>
              <a:t> vasta-aineita, jotka tunnistavat SARS-CoV-2 viruksen </a:t>
            </a:r>
            <a:r>
              <a:rPr lang="fi-FI" dirty="0" err="1"/>
              <a:t>nukleoproteiinia</a:t>
            </a:r>
            <a:r>
              <a:rPr lang="fi-FI" dirty="0"/>
              <a:t> </a:t>
            </a:r>
          </a:p>
          <a:p>
            <a:r>
              <a:rPr lang="fi-FI" dirty="0"/>
              <a:t>Tunnistaa myös SARS-CoV-2 viruksen eri variantit kuten Iso-Britannian ja Etelä-Afrikan virusmuunnokset</a:t>
            </a:r>
          </a:p>
          <a:p>
            <a:r>
              <a:rPr lang="fi-FI" dirty="0"/>
              <a:t>Tulos on helposti luettavissa: kontrolliviiva on musta ja testiviiva on sininen</a:t>
            </a:r>
          </a:p>
          <a:p>
            <a:endParaRPr lang="fi-FI" dirty="0"/>
          </a:p>
          <a:p>
            <a:endParaRPr lang="fi-FI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63BABF-A6A7-4B60-B0BA-B7A906CB58E6}"/>
              </a:ext>
            </a:extLst>
          </p:cNvPr>
          <p:cNvGrpSpPr>
            <a:grpSpLocks noChangeAspect="1"/>
          </p:cNvGrpSpPr>
          <p:nvPr/>
        </p:nvGrpSpPr>
        <p:grpSpPr>
          <a:xfrm>
            <a:off x="1127125" y="5065076"/>
            <a:ext cx="4536000" cy="362880"/>
            <a:chOff x="1127125" y="4803371"/>
            <a:chExt cx="6858000" cy="54864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4B3EB4F-E38B-4529-A001-A89C6A929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281805" y="1648691"/>
              <a:ext cx="548640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D73ED5-EC3B-43C0-BFA1-C5527280AC6B}"/>
                </a:ext>
              </a:extLst>
            </p:cNvPr>
            <p:cNvSpPr/>
            <p:nvPr/>
          </p:nvSpPr>
          <p:spPr>
            <a:xfrm>
              <a:off x="3726968" y="4906228"/>
              <a:ext cx="4111647" cy="316800"/>
            </a:xfrm>
            <a:prstGeom prst="rect">
              <a:avLst/>
            </a:prstGeom>
            <a:solidFill>
              <a:srgbClr val="227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CA39951-E290-4E34-AA0D-2D7864113D19}"/>
              </a:ext>
            </a:extLst>
          </p:cNvPr>
          <p:cNvGrpSpPr/>
          <p:nvPr/>
        </p:nvGrpSpPr>
        <p:grpSpPr>
          <a:xfrm>
            <a:off x="6096000" y="5108101"/>
            <a:ext cx="4590916" cy="1065675"/>
            <a:chOff x="6490470" y="5108101"/>
            <a:chExt cx="4196446" cy="1065675"/>
          </a:xfrm>
        </p:grpSpPr>
        <p:sp>
          <p:nvSpPr>
            <p:cNvPr id="14" name="Round Single Corner of Rectangle 20">
              <a:extLst>
                <a:ext uri="{FF2B5EF4-FFF2-40B4-BE49-F238E27FC236}">
                  <a16:creationId xmlns:a16="http://schemas.microsoft.com/office/drawing/2014/main" id="{9B42BC4F-FAE3-429E-BFBE-015387377454}"/>
                </a:ext>
              </a:extLst>
            </p:cNvPr>
            <p:cNvSpPr/>
            <p:nvPr/>
          </p:nvSpPr>
          <p:spPr>
            <a:xfrm flipH="1">
              <a:off x="6490470" y="5108101"/>
              <a:ext cx="4177530" cy="1065675"/>
            </a:xfrm>
            <a:prstGeom prst="round1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>
                <a:ln>
                  <a:noFill/>
                </a:ln>
              </a:endParaRPr>
            </a:p>
          </p:txBody>
        </p:sp>
        <p:sp>
          <p:nvSpPr>
            <p:cNvPr id="15" name="Text Placeholder 36">
              <a:extLst>
                <a:ext uri="{FF2B5EF4-FFF2-40B4-BE49-F238E27FC236}">
                  <a16:creationId xmlns:a16="http://schemas.microsoft.com/office/drawing/2014/main" id="{4F7F165F-C656-4D1D-A0ED-6EAA0A124A42}"/>
                </a:ext>
              </a:extLst>
            </p:cNvPr>
            <p:cNvSpPr txBox="1">
              <a:spLocks/>
            </p:cNvSpPr>
            <p:nvPr/>
          </p:nvSpPr>
          <p:spPr>
            <a:xfrm>
              <a:off x="6692887" y="5274972"/>
              <a:ext cx="3306431" cy="731931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0" i="0" kern="800" spc="-60" baseline="0">
                  <a:solidFill>
                    <a:schemeClr val="tx2"/>
                  </a:solidFill>
                  <a:latin typeface="Ubuntu Light" panose="020B050403060203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ts val="2460"/>
                </a:lnSpc>
                <a:spcBef>
                  <a:spcPts val="500"/>
                </a:spcBef>
                <a:buFontTx/>
                <a:buNone/>
                <a:defRPr sz="1600" b="0" i="0" kern="800" spc="-60" baseline="0">
                  <a:solidFill>
                    <a:schemeClr val="tx2"/>
                  </a:solidFill>
                  <a:latin typeface="Ubuntu Light" panose="020B030403060203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ts val="2460"/>
                </a:lnSpc>
                <a:spcBef>
                  <a:spcPts val="500"/>
                </a:spcBef>
                <a:buFontTx/>
                <a:buNone/>
                <a:defRPr sz="1600" b="0" i="0" kern="800" spc="-60" baseline="0">
                  <a:solidFill>
                    <a:schemeClr val="tx2"/>
                  </a:solidFill>
                  <a:latin typeface="Ubuntu Light" panose="020B030403060203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ts val="2460"/>
                </a:lnSpc>
                <a:spcBef>
                  <a:spcPts val="500"/>
                </a:spcBef>
                <a:buFontTx/>
                <a:buNone/>
                <a:defRPr sz="1600" b="0" i="0" kern="800" spc="-60" baseline="0">
                  <a:solidFill>
                    <a:schemeClr val="tx2"/>
                  </a:solidFill>
                  <a:latin typeface="Ubuntu Light" panose="020B030403060203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ts val="2460"/>
                </a:lnSpc>
                <a:spcBef>
                  <a:spcPts val="500"/>
                </a:spcBef>
                <a:buFontTx/>
                <a:buNone/>
                <a:defRPr sz="1600" b="0" i="0" kern="800" spc="-60" baseline="0">
                  <a:solidFill>
                    <a:schemeClr val="tx2"/>
                  </a:solidFill>
                  <a:latin typeface="Ubuntu Light" panose="020B030403060203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fi-FI" dirty="0"/>
                <a:t>Vaatii vain näytteen uuttamisen ja samaa näytettä voi käyttää influenssan tunnistamiseen Actim </a:t>
              </a:r>
              <a:r>
                <a:rPr lang="fi-FI" dirty="0" err="1"/>
                <a:t>Influenza</a:t>
              </a:r>
              <a:r>
                <a:rPr lang="fi-FI" dirty="0"/>
                <a:t> A&amp;B --testillä</a:t>
              </a:r>
            </a:p>
          </p:txBody>
        </p:sp>
        <p:pic>
          <p:nvPicPr>
            <p:cNvPr id="16" name="Picture 15" descr="Diagram, schematic, icon&#10;&#10;Description automatically generated">
              <a:extLst>
                <a:ext uri="{FF2B5EF4-FFF2-40B4-BE49-F238E27FC236}">
                  <a16:creationId xmlns:a16="http://schemas.microsoft.com/office/drawing/2014/main" id="{BE79C515-9123-4C3D-829F-DC427224B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53924" y="5164667"/>
              <a:ext cx="932992" cy="9329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2803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9E0C42-9AEE-4FF3-B064-90E4861EA9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Actim SARS-CoV-2  | </a:t>
            </a:r>
            <a:r>
              <a:rPr lang="en-GB" dirty="0" err="1"/>
              <a:t>Tekniset</a:t>
            </a:r>
            <a:r>
              <a:rPr lang="en-GB" dirty="0"/>
              <a:t> </a:t>
            </a:r>
            <a:r>
              <a:rPr lang="en-GB" dirty="0" err="1"/>
              <a:t>speksit</a:t>
            </a:r>
            <a:endParaRPr lang="en-FI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FC0474-1513-594B-ACD6-EB1D9C74D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Akuutin</a:t>
            </a:r>
            <a:r>
              <a:rPr lang="en-US" dirty="0"/>
              <a:t> </a:t>
            </a:r>
            <a:r>
              <a:rPr lang="en-US" dirty="0" err="1"/>
              <a:t>infektion</a:t>
            </a:r>
            <a:r>
              <a:rPr lang="en-US" dirty="0"/>
              <a:t> </a:t>
            </a:r>
            <a:r>
              <a:rPr lang="en-US" dirty="0" err="1"/>
              <a:t>tunnistamiseen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3EAFEDD-3EF4-4212-B7AA-26209564C90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127125" y="2492375"/>
            <a:ext cx="9525498" cy="3529013"/>
          </a:xfrm>
        </p:spPr>
        <p:txBody>
          <a:bodyPr/>
          <a:lstStyle/>
          <a:p>
            <a:r>
              <a:rPr lang="fi-FI" dirty="0"/>
              <a:t>Antigeenitesti tunnistaa COVID-19 infektion sen akuutissa vaiheessa ja eristämistoimet voidaan aloittaa välittömästi</a:t>
            </a:r>
          </a:p>
          <a:p>
            <a:r>
              <a:rPr lang="fi-FI" dirty="0"/>
              <a:t>Antigeenitasot kohoavat nopeasti, usein aiheuttaen oireita, ja laskevat noin kahden viikon kuluessa </a:t>
            </a:r>
          </a:p>
          <a:p>
            <a:endParaRPr lang="fi-FI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871AAB3-2CAE-44E2-9433-8F6A620BDCCA}"/>
              </a:ext>
            </a:extLst>
          </p:cNvPr>
          <p:cNvGrpSpPr/>
          <p:nvPr/>
        </p:nvGrpSpPr>
        <p:grpSpPr>
          <a:xfrm>
            <a:off x="4105341" y="4183678"/>
            <a:ext cx="6676558" cy="1872989"/>
            <a:chOff x="4105341" y="4183678"/>
            <a:chExt cx="6676558" cy="1872989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ABCAD9D-6FA4-4C63-A59F-6D855073AB24}"/>
                </a:ext>
              </a:extLst>
            </p:cNvPr>
            <p:cNvSpPr/>
            <p:nvPr/>
          </p:nvSpPr>
          <p:spPr>
            <a:xfrm>
              <a:off x="4335356" y="4619051"/>
              <a:ext cx="1965411" cy="1128637"/>
            </a:xfrm>
            <a:custGeom>
              <a:avLst/>
              <a:gdLst>
                <a:gd name="connsiteX0" fmla="*/ 0 w 2490952"/>
                <a:gd name="connsiteY0" fmla="*/ 1876141 h 1876141"/>
                <a:gd name="connsiteX1" fmla="*/ 851338 w 2490952"/>
                <a:gd name="connsiteY1" fmla="*/ 45 h 1876141"/>
                <a:gd name="connsiteX2" fmla="*/ 2490952 w 2490952"/>
                <a:gd name="connsiteY2" fmla="*/ 1813079 h 1876141"/>
                <a:gd name="connsiteX3" fmla="*/ 2490952 w 2490952"/>
                <a:gd name="connsiteY3" fmla="*/ 1813079 h 1876141"/>
                <a:gd name="connsiteX0" fmla="*/ 0 w 2490952"/>
                <a:gd name="connsiteY0" fmla="*/ 1830478 h 1830478"/>
                <a:gd name="connsiteX1" fmla="*/ 1116830 w 2490952"/>
                <a:gd name="connsiteY1" fmla="*/ 56 h 1830478"/>
                <a:gd name="connsiteX2" fmla="*/ 2490952 w 2490952"/>
                <a:gd name="connsiteY2" fmla="*/ 1767416 h 1830478"/>
                <a:gd name="connsiteX3" fmla="*/ 2490952 w 2490952"/>
                <a:gd name="connsiteY3" fmla="*/ 1767416 h 1830478"/>
                <a:gd name="connsiteX0" fmla="*/ 0 w 2608253"/>
                <a:gd name="connsiteY0" fmla="*/ 1830478 h 1915544"/>
                <a:gd name="connsiteX1" fmla="*/ 1116830 w 2608253"/>
                <a:gd name="connsiteY1" fmla="*/ 56 h 1915544"/>
                <a:gd name="connsiteX2" fmla="*/ 2490952 w 2608253"/>
                <a:gd name="connsiteY2" fmla="*/ 1767416 h 1915544"/>
                <a:gd name="connsiteX3" fmla="*/ 2546135 w 2608253"/>
                <a:gd name="connsiteY3" fmla="*/ 1829305 h 191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8253" h="1915544">
                  <a:moveTo>
                    <a:pt x="0" y="1830478"/>
                  </a:moveTo>
                  <a:cubicBezTo>
                    <a:pt x="218089" y="897685"/>
                    <a:pt x="701671" y="10566"/>
                    <a:pt x="1116830" y="56"/>
                  </a:cubicBezTo>
                  <a:cubicBezTo>
                    <a:pt x="1531989" y="-10454"/>
                    <a:pt x="2252735" y="1462541"/>
                    <a:pt x="2490952" y="1767416"/>
                  </a:cubicBezTo>
                  <a:cubicBezTo>
                    <a:pt x="2729170" y="2072291"/>
                    <a:pt x="2527741" y="1808675"/>
                    <a:pt x="2546135" y="182930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126F409-2044-451B-9F01-8818BE20528B}"/>
                </a:ext>
              </a:extLst>
            </p:cNvPr>
            <p:cNvSpPr/>
            <p:nvPr/>
          </p:nvSpPr>
          <p:spPr>
            <a:xfrm>
              <a:off x="6259148" y="4183678"/>
              <a:ext cx="4393475" cy="1510064"/>
            </a:xfrm>
            <a:custGeom>
              <a:avLst/>
              <a:gdLst>
                <a:gd name="connsiteX0" fmla="*/ 0 w 2490952"/>
                <a:gd name="connsiteY0" fmla="*/ 1876141 h 1876141"/>
                <a:gd name="connsiteX1" fmla="*/ 851338 w 2490952"/>
                <a:gd name="connsiteY1" fmla="*/ 45 h 1876141"/>
                <a:gd name="connsiteX2" fmla="*/ 2490952 w 2490952"/>
                <a:gd name="connsiteY2" fmla="*/ 1813079 h 1876141"/>
                <a:gd name="connsiteX3" fmla="*/ 2490952 w 2490952"/>
                <a:gd name="connsiteY3" fmla="*/ 1813079 h 1876141"/>
                <a:gd name="connsiteX0" fmla="*/ 0 w 2490952"/>
                <a:gd name="connsiteY0" fmla="*/ 1964924 h 1964924"/>
                <a:gd name="connsiteX1" fmla="*/ 1568130 w 2490952"/>
                <a:gd name="connsiteY1" fmla="*/ 51 h 1964924"/>
                <a:gd name="connsiteX2" fmla="*/ 2490952 w 2490952"/>
                <a:gd name="connsiteY2" fmla="*/ 1901862 h 1964924"/>
                <a:gd name="connsiteX3" fmla="*/ 2490952 w 2490952"/>
                <a:gd name="connsiteY3" fmla="*/ 1901862 h 1964924"/>
                <a:gd name="connsiteX0" fmla="*/ 0 w 2530599"/>
                <a:gd name="connsiteY0" fmla="*/ 1987377 h 1987377"/>
                <a:gd name="connsiteX1" fmla="*/ 1568130 w 2530599"/>
                <a:gd name="connsiteY1" fmla="*/ 22504 h 1987377"/>
                <a:gd name="connsiteX2" fmla="*/ 2452415 w 2530599"/>
                <a:gd name="connsiteY2" fmla="*/ 983027 h 1987377"/>
                <a:gd name="connsiteX3" fmla="*/ 2490952 w 2530599"/>
                <a:gd name="connsiteY3" fmla="*/ 1924315 h 1987377"/>
                <a:gd name="connsiteX4" fmla="*/ 2490952 w 2530599"/>
                <a:gd name="connsiteY4" fmla="*/ 1924315 h 1987377"/>
                <a:gd name="connsiteX0" fmla="*/ 0 w 2530960"/>
                <a:gd name="connsiteY0" fmla="*/ 1987377 h 2003972"/>
                <a:gd name="connsiteX1" fmla="*/ 1568130 w 2530960"/>
                <a:gd name="connsiteY1" fmla="*/ 22504 h 2003972"/>
                <a:gd name="connsiteX2" fmla="*/ 2452415 w 2530960"/>
                <a:gd name="connsiteY2" fmla="*/ 983027 h 2003972"/>
                <a:gd name="connsiteX3" fmla="*/ 2490952 w 2530960"/>
                <a:gd name="connsiteY3" fmla="*/ 1924315 h 2003972"/>
                <a:gd name="connsiteX4" fmla="*/ 2483244 w 2530960"/>
                <a:gd name="connsiteY4" fmla="*/ 1959826 h 200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0960" h="2003972">
                  <a:moveTo>
                    <a:pt x="0" y="1987377"/>
                  </a:moveTo>
                  <a:cubicBezTo>
                    <a:pt x="218089" y="1054584"/>
                    <a:pt x="1159394" y="189896"/>
                    <a:pt x="1568130" y="22504"/>
                  </a:cubicBezTo>
                  <a:cubicBezTo>
                    <a:pt x="1976866" y="-144888"/>
                    <a:pt x="2298611" y="666059"/>
                    <a:pt x="2452415" y="983027"/>
                  </a:cubicBezTo>
                  <a:cubicBezTo>
                    <a:pt x="2606219" y="1299995"/>
                    <a:pt x="2485814" y="1761515"/>
                    <a:pt x="2490952" y="1924315"/>
                  </a:cubicBezTo>
                  <a:cubicBezTo>
                    <a:pt x="2496090" y="2087115"/>
                    <a:pt x="2485813" y="1947989"/>
                    <a:pt x="2483244" y="1959826"/>
                  </a:cubicBezTo>
                </a:path>
              </a:pathLst>
            </a:custGeom>
            <a:solidFill>
              <a:srgbClr val="227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rgbClr val="008B8E"/>
                </a:solidFill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E82D030-7D5C-420A-99FD-42BCEEDCEA85}"/>
                </a:ext>
              </a:extLst>
            </p:cNvPr>
            <p:cNvGrpSpPr/>
            <p:nvPr/>
          </p:nvGrpSpPr>
          <p:grpSpPr>
            <a:xfrm>
              <a:off x="4105341" y="4848298"/>
              <a:ext cx="6676558" cy="1208369"/>
              <a:chOff x="4105341" y="5327569"/>
              <a:chExt cx="6676558" cy="120836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A39E5AF-AAFE-488D-861B-2F62307FE360}"/>
                  </a:ext>
                </a:extLst>
              </p:cNvPr>
              <p:cNvSpPr txBox="1"/>
              <p:nvPr/>
            </p:nvSpPr>
            <p:spPr>
              <a:xfrm>
                <a:off x="4827994" y="5566366"/>
                <a:ext cx="9285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200" dirty="0">
                    <a:solidFill>
                      <a:schemeClr val="bg1"/>
                    </a:solidFill>
                  </a:rPr>
                  <a:t>Antigeeni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6B30D16-B535-45E3-933F-FBC6DD8C3BB5}"/>
                  </a:ext>
                </a:extLst>
              </p:cNvPr>
              <p:cNvSpPr txBox="1"/>
              <p:nvPr/>
            </p:nvSpPr>
            <p:spPr>
              <a:xfrm>
                <a:off x="7440069" y="5566365"/>
                <a:ext cx="165903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200" dirty="0">
                    <a:solidFill>
                      <a:schemeClr val="bg1"/>
                    </a:solidFill>
                  </a:rPr>
                  <a:t>Vasta-aine</a:t>
                </a:r>
                <a:endParaRPr lang="fi-FI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BB43CD6-AE6F-4A0C-A241-DA3334E87128}"/>
                  </a:ext>
                </a:extLst>
              </p:cNvPr>
              <p:cNvSpPr txBox="1"/>
              <p:nvPr/>
            </p:nvSpPr>
            <p:spPr>
              <a:xfrm>
                <a:off x="4346647" y="6197220"/>
                <a:ext cx="19654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400" spc="300" dirty="0">
                    <a:latin typeface="Ubuntu Light" panose="020B0304030602030204" pitchFamily="34" charset="0"/>
                  </a:rPr>
                  <a:t>Akuuttivaihe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3781B8B-0824-4E46-9CFF-C653796375E9}"/>
                  </a:ext>
                </a:extLst>
              </p:cNvPr>
              <p:cNvSpPr txBox="1"/>
              <p:nvPr/>
            </p:nvSpPr>
            <p:spPr>
              <a:xfrm>
                <a:off x="7583171" y="6228161"/>
                <a:ext cx="24470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400" spc="300" dirty="0">
                    <a:latin typeface="Ubuntu Light" panose="020B0304030602030204" pitchFamily="34" charset="0"/>
                  </a:rPr>
                  <a:t>Infektion jälkeen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2339A19-5811-4C04-B5CE-4391B453018A}"/>
                  </a:ext>
                </a:extLst>
              </p:cNvPr>
              <p:cNvSpPr/>
              <p:nvPr/>
            </p:nvSpPr>
            <p:spPr>
              <a:xfrm>
                <a:off x="10577593" y="5327569"/>
                <a:ext cx="204306" cy="10230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5DE5BBF-C0B3-4A65-9399-D915FAA090A8}"/>
                  </a:ext>
                </a:extLst>
              </p:cNvPr>
              <p:cNvSpPr/>
              <p:nvPr/>
            </p:nvSpPr>
            <p:spPr>
              <a:xfrm>
                <a:off x="6192916" y="6339095"/>
                <a:ext cx="204306" cy="1686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C4CC6165-A7EB-465E-960D-80F336A4BB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8556" y="6507201"/>
                <a:ext cx="4326746" cy="0"/>
              </a:xfrm>
              <a:prstGeom prst="straightConnector1">
                <a:avLst/>
              </a:prstGeom>
              <a:ln>
                <a:solidFill>
                  <a:srgbClr val="227EDC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9B1578DB-6697-4FF6-A6F6-A871FC870D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9015" y="6508338"/>
                <a:ext cx="1933596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EDB14D23-3D18-40B6-A4FE-3843F09C26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05341" y="6140300"/>
                <a:ext cx="6669457" cy="34675"/>
              </a:xfrm>
              <a:prstGeom prst="straightConnector1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21830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D4364-7873-4EEA-8B37-AC278F1C3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529" y="815309"/>
            <a:ext cx="4775540" cy="1386823"/>
          </a:xfrm>
        </p:spPr>
        <p:txBody>
          <a:bodyPr/>
          <a:lstStyle/>
          <a:p>
            <a:r>
              <a:rPr lang="en-US" dirty="0" err="1"/>
              <a:t>Erinomainen</a:t>
            </a:r>
            <a:r>
              <a:rPr lang="en-US" dirty="0"/>
              <a:t> </a:t>
            </a:r>
            <a:r>
              <a:rPr lang="en-US" dirty="0" err="1"/>
              <a:t>suorituskyky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B728C-4A01-EA4C-B8F5-401EE69F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Actim SARS-CoV-2  | Tekniset speksit</a:t>
            </a:r>
            <a:endParaRPr lang="en-FI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E3B2848-CFA7-40B3-B2AD-36A695D8D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6003" y="2492375"/>
            <a:ext cx="8622852" cy="697563"/>
          </a:xfrm>
        </p:spPr>
        <p:txBody>
          <a:bodyPr/>
          <a:lstStyle/>
          <a:p>
            <a:r>
              <a:rPr lang="fi-FI" dirty="0"/>
              <a:t>Actim SARS-CoV-2 on suorituskyvyltään erinomainen verrattaessa sen antamaa tulosta RT-PCR tulokseen 232 näytteellä ( ≤9 päivää oireiden alusta, kierrosluku </a:t>
            </a:r>
            <a:r>
              <a:rPr lang="en-US" dirty="0"/>
              <a:t>9.3-39.8</a:t>
            </a:r>
            <a:r>
              <a:rPr lang="fi-FI" dirty="0"/>
              <a:t>).</a:t>
            </a:r>
          </a:p>
        </p:txBody>
      </p:sp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id="{5B255261-BB3E-4E0D-B4D5-20A201589F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214024"/>
              </p:ext>
            </p:extLst>
          </p:nvPr>
        </p:nvGraphicFramePr>
        <p:xfrm>
          <a:off x="1136650" y="3392488"/>
          <a:ext cx="3384000" cy="16890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56000">
                  <a:extLst>
                    <a:ext uri="{9D8B030D-6E8A-4147-A177-3AD203B41FA5}">
                      <a16:colId xmlns:a16="http://schemas.microsoft.com/office/drawing/2014/main" val="70105797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36376070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367882719"/>
                    </a:ext>
                  </a:extLst>
                </a:gridCol>
              </a:tblGrid>
              <a:tr h="563033">
                <a:tc>
                  <a:txBody>
                    <a:bodyPr/>
                    <a:lstStyle/>
                    <a:p>
                      <a:r>
                        <a:rPr lang="fi-FI" sz="1200" b="1" dirty="0"/>
                        <a:t>Actim SARS-COV-2</a:t>
                      </a:r>
                    </a:p>
                  </a:txBody>
                  <a:tcPr marL="84235" marR="842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PCR pos</a:t>
                      </a:r>
                    </a:p>
                  </a:txBody>
                  <a:tcPr marL="84235" marR="842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PCR neg</a:t>
                      </a:r>
                    </a:p>
                  </a:txBody>
                  <a:tcPr marL="84235" marR="84235" anchor="ctr"/>
                </a:tc>
                <a:extLst>
                  <a:ext uri="{0D108BD9-81ED-4DB2-BD59-A6C34878D82A}">
                    <a16:rowId xmlns:a16="http://schemas.microsoft.com/office/drawing/2014/main" val="2992248748"/>
                  </a:ext>
                </a:extLst>
              </a:tr>
              <a:tr h="563033">
                <a:tc>
                  <a:txBody>
                    <a:bodyPr/>
                    <a:lstStyle/>
                    <a:p>
                      <a:r>
                        <a:rPr lang="fi-FI" sz="1200" b="0" dirty="0"/>
                        <a:t>Pos</a:t>
                      </a:r>
                    </a:p>
                  </a:txBody>
                  <a:tcPr marL="84235" marR="842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/>
                        <a:t>73</a:t>
                      </a:r>
                    </a:p>
                  </a:txBody>
                  <a:tcPr marL="84235" marR="842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/>
                        <a:t>0</a:t>
                      </a:r>
                    </a:p>
                  </a:txBody>
                  <a:tcPr marL="84235" marR="84235" anchor="ctr"/>
                </a:tc>
                <a:extLst>
                  <a:ext uri="{0D108BD9-81ED-4DB2-BD59-A6C34878D82A}">
                    <a16:rowId xmlns:a16="http://schemas.microsoft.com/office/drawing/2014/main" val="2613406264"/>
                  </a:ext>
                </a:extLst>
              </a:tr>
              <a:tr h="563033">
                <a:tc>
                  <a:txBody>
                    <a:bodyPr/>
                    <a:lstStyle/>
                    <a:p>
                      <a:r>
                        <a:rPr lang="fi-FI" sz="1200" b="0" dirty="0"/>
                        <a:t>Neg</a:t>
                      </a:r>
                    </a:p>
                  </a:txBody>
                  <a:tcPr marL="84235" marR="842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/>
                        <a:t>10</a:t>
                      </a:r>
                    </a:p>
                  </a:txBody>
                  <a:tcPr marL="84235" marR="842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/>
                        <a:t>149</a:t>
                      </a:r>
                    </a:p>
                  </a:txBody>
                  <a:tcPr marL="84235" marR="84235" anchor="ctr"/>
                </a:tc>
                <a:extLst>
                  <a:ext uri="{0D108BD9-81ED-4DB2-BD59-A6C34878D82A}">
                    <a16:rowId xmlns:a16="http://schemas.microsoft.com/office/drawing/2014/main" val="3471923934"/>
                  </a:ext>
                </a:extLst>
              </a:tr>
            </a:tbl>
          </a:graphicData>
        </a:graphic>
      </p:graphicFrame>
      <p:graphicFrame>
        <p:nvGraphicFramePr>
          <p:cNvPr id="16" name="Table 9">
            <a:extLst>
              <a:ext uri="{FF2B5EF4-FFF2-40B4-BE49-F238E27FC236}">
                <a16:creationId xmlns:a16="http://schemas.microsoft.com/office/drawing/2014/main" id="{4BFC1E3B-31A8-4932-B5E0-B7FA79D1658B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663832147"/>
              </p:ext>
            </p:extLst>
          </p:nvPr>
        </p:nvGraphicFramePr>
        <p:xfrm>
          <a:off x="5324352" y="3392488"/>
          <a:ext cx="4973683" cy="22521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48796">
                  <a:extLst>
                    <a:ext uri="{9D8B030D-6E8A-4147-A177-3AD203B41FA5}">
                      <a16:colId xmlns:a16="http://schemas.microsoft.com/office/drawing/2014/main" val="1980887794"/>
                    </a:ext>
                  </a:extLst>
                </a:gridCol>
                <a:gridCol w="758697">
                  <a:extLst>
                    <a:ext uri="{9D8B030D-6E8A-4147-A177-3AD203B41FA5}">
                      <a16:colId xmlns:a16="http://schemas.microsoft.com/office/drawing/2014/main" val="137702749"/>
                    </a:ext>
                  </a:extLst>
                </a:gridCol>
                <a:gridCol w="758697">
                  <a:extLst>
                    <a:ext uri="{9D8B030D-6E8A-4147-A177-3AD203B41FA5}">
                      <a16:colId xmlns:a16="http://schemas.microsoft.com/office/drawing/2014/main" val="1498829735"/>
                    </a:ext>
                  </a:extLst>
                </a:gridCol>
                <a:gridCol w="758697">
                  <a:extLst>
                    <a:ext uri="{9D8B030D-6E8A-4147-A177-3AD203B41FA5}">
                      <a16:colId xmlns:a16="http://schemas.microsoft.com/office/drawing/2014/main" val="2094381156"/>
                    </a:ext>
                  </a:extLst>
                </a:gridCol>
                <a:gridCol w="1348796">
                  <a:extLst>
                    <a:ext uri="{9D8B030D-6E8A-4147-A177-3AD203B41FA5}">
                      <a16:colId xmlns:a16="http://schemas.microsoft.com/office/drawing/2014/main" val="3870188773"/>
                    </a:ext>
                  </a:extLst>
                </a:gridCol>
              </a:tblGrid>
              <a:tr h="563033">
                <a:tc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 marL="84265" marR="8426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/>
                        <a:t>Ct &lt;25 </a:t>
                      </a:r>
                    </a:p>
                  </a:txBody>
                  <a:tcPr marL="84265" marR="8426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/>
                        <a:t>Ct &lt;30</a:t>
                      </a:r>
                    </a:p>
                  </a:txBody>
                  <a:tcPr marL="84265" marR="8426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Ct &lt;33</a:t>
                      </a:r>
                    </a:p>
                  </a:txBody>
                  <a:tcPr marL="84265" marR="8426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 err="1"/>
                        <a:t>Kaikki</a:t>
                      </a:r>
                      <a:r>
                        <a:rPr lang="en-US" sz="1200" b="1" noProof="0" dirty="0"/>
                        <a:t> </a:t>
                      </a:r>
                      <a:r>
                        <a:rPr lang="en-US" sz="1200" b="1" noProof="0" dirty="0" err="1"/>
                        <a:t>näytteet</a:t>
                      </a:r>
                      <a:endParaRPr lang="en-US" sz="1200" b="1" noProof="0" dirty="0"/>
                    </a:p>
                  </a:txBody>
                  <a:tcPr marL="84265" marR="84265" anchor="ctr"/>
                </a:tc>
                <a:extLst>
                  <a:ext uri="{0D108BD9-81ED-4DB2-BD59-A6C34878D82A}">
                    <a16:rowId xmlns:a16="http://schemas.microsoft.com/office/drawing/2014/main" val="2606813499"/>
                  </a:ext>
                </a:extLst>
              </a:tr>
              <a:tr h="563033">
                <a:tc>
                  <a:txBody>
                    <a:bodyPr/>
                    <a:lstStyle/>
                    <a:p>
                      <a:r>
                        <a:rPr lang="en-US" sz="1200" b="0" noProof="0" dirty="0" err="1"/>
                        <a:t>Herkkyys</a:t>
                      </a:r>
                      <a:endParaRPr lang="en-US" sz="1200" b="0" noProof="0" dirty="0"/>
                    </a:p>
                  </a:txBody>
                  <a:tcPr marL="84265" marR="842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/>
                        <a:t>100%</a:t>
                      </a:r>
                    </a:p>
                  </a:txBody>
                  <a:tcPr marL="84265" marR="842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/>
                        <a:t>98%</a:t>
                      </a:r>
                    </a:p>
                  </a:txBody>
                  <a:tcPr marL="84265" marR="842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/>
                        <a:t>96%</a:t>
                      </a:r>
                    </a:p>
                  </a:txBody>
                  <a:tcPr marL="84265" marR="842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/>
                        <a:t>88%</a:t>
                      </a:r>
                    </a:p>
                  </a:txBody>
                  <a:tcPr marL="84265" marR="84265" anchor="ctr"/>
                </a:tc>
                <a:extLst>
                  <a:ext uri="{0D108BD9-81ED-4DB2-BD59-A6C34878D82A}">
                    <a16:rowId xmlns:a16="http://schemas.microsoft.com/office/drawing/2014/main" val="473208437"/>
                  </a:ext>
                </a:extLst>
              </a:tr>
              <a:tr h="563033">
                <a:tc>
                  <a:txBody>
                    <a:bodyPr/>
                    <a:lstStyle/>
                    <a:p>
                      <a:r>
                        <a:rPr lang="en-US" sz="1200" b="0" noProof="0" dirty="0" err="1"/>
                        <a:t>Spesifisyys</a:t>
                      </a:r>
                      <a:endParaRPr lang="en-US" sz="1200" b="0" noProof="0" dirty="0"/>
                    </a:p>
                  </a:txBody>
                  <a:tcPr marL="84265" marR="8426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0" noProof="0" dirty="0"/>
                    </a:p>
                  </a:txBody>
                  <a:tcPr marL="84265" marR="8426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0" noProof="0" dirty="0"/>
                    </a:p>
                  </a:txBody>
                  <a:tcPr marL="84265" marR="8426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0" noProof="0" dirty="0"/>
                    </a:p>
                  </a:txBody>
                  <a:tcPr marL="84265" marR="842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/>
                        <a:t>100%</a:t>
                      </a:r>
                    </a:p>
                  </a:txBody>
                  <a:tcPr marL="84265" marR="84265" anchor="ctr"/>
                </a:tc>
                <a:extLst>
                  <a:ext uri="{0D108BD9-81ED-4DB2-BD59-A6C34878D82A}">
                    <a16:rowId xmlns:a16="http://schemas.microsoft.com/office/drawing/2014/main" val="250545947"/>
                  </a:ext>
                </a:extLst>
              </a:tr>
              <a:tr h="563033">
                <a:tc>
                  <a:txBody>
                    <a:bodyPr/>
                    <a:lstStyle/>
                    <a:p>
                      <a:r>
                        <a:rPr lang="en-US" sz="1200" b="0" noProof="0" dirty="0" err="1"/>
                        <a:t>Oikeat</a:t>
                      </a:r>
                      <a:r>
                        <a:rPr lang="en-US" sz="1200" b="0" noProof="0" dirty="0"/>
                        <a:t> </a:t>
                      </a:r>
                      <a:r>
                        <a:rPr lang="en-US" sz="1200" b="0" noProof="0" dirty="0" err="1"/>
                        <a:t>positiiviset</a:t>
                      </a:r>
                      <a:endParaRPr lang="en-US" sz="1200" b="0" noProof="0" dirty="0"/>
                    </a:p>
                  </a:txBody>
                  <a:tcPr marL="84265" marR="842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/>
                        <a:t>34/34</a:t>
                      </a:r>
                    </a:p>
                  </a:txBody>
                  <a:tcPr marL="84265" marR="842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/>
                        <a:t>56/57</a:t>
                      </a:r>
                    </a:p>
                  </a:txBody>
                  <a:tcPr marL="84265" marR="842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/>
                        <a:t>66/69</a:t>
                      </a:r>
                    </a:p>
                  </a:txBody>
                  <a:tcPr marL="84265" marR="842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/>
                        <a:t>73/83</a:t>
                      </a:r>
                    </a:p>
                  </a:txBody>
                  <a:tcPr marL="84265" marR="84265" anchor="ctr"/>
                </a:tc>
                <a:extLst>
                  <a:ext uri="{0D108BD9-81ED-4DB2-BD59-A6C34878D82A}">
                    <a16:rowId xmlns:a16="http://schemas.microsoft.com/office/drawing/2014/main" val="245360461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64DF684-F168-425E-B4C9-2594306FA27C}"/>
              </a:ext>
            </a:extLst>
          </p:cNvPr>
          <p:cNvSpPr txBox="1"/>
          <p:nvPr/>
        </p:nvSpPr>
        <p:spPr>
          <a:xfrm>
            <a:off x="1136650" y="6077359"/>
            <a:ext cx="1935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Ubuntu Light" panose="020B0304030602030204" pitchFamily="34" charset="0"/>
              </a:rPr>
              <a:t>CT=</a:t>
            </a:r>
            <a:r>
              <a:rPr lang="en-US" sz="1050" dirty="0" err="1">
                <a:latin typeface="Ubuntu Light" panose="020B0304030602030204" pitchFamily="34" charset="0"/>
              </a:rPr>
              <a:t>kierrosluku</a:t>
            </a:r>
            <a:endParaRPr lang="en-US" sz="1050" dirty="0"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51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95C9-3A3A-47CD-8348-589CF2A3F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Oikea</a:t>
            </a:r>
            <a:r>
              <a:rPr lang="en-US" dirty="0"/>
              <a:t> </a:t>
            </a:r>
            <a:r>
              <a:rPr lang="en-US" dirty="0" err="1"/>
              <a:t>tulos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15 </a:t>
            </a:r>
            <a:r>
              <a:rPr lang="en-US" dirty="0" err="1"/>
              <a:t>minuutissa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6701E-E9FB-46AF-8A19-22182925C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Actim SARS-CoV-2  | Tekniset speksit</a:t>
            </a:r>
            <a:endParaRPr lang="en-FI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927BC3-6888-49ED-90E4-40790EF5EE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Actim SARS-CoV-2 </a:t>
            </a:r>
            <a:r>
              <a:rPr lang="en-US" dirty="0" err="1"/>
              <a:t>pikatesti</a:t>
            </a:r>
            <a:r>
              <a:rPr lang="en-US" dirty="0"/>
              <a:t> on </a:t>
            </a:r>
            <a:r>
              <a:rPr lang="en-US" dirty="0" err="1"/>
              <a:t>helppokäyttöinen</a:t>
            </a:r>
            <a:r>
              <a:rPr lang="en-US" dirty="0"/>
              <a:t>, </a:t>
            </a:r>
            <a:r>
              <a:rPr lang="en-US" dirty="0" err="1"/>
              <a:t>yksivaiheinen</a:t>
            </a:r>
            <a:r>
              <a:rPr lang="en-US" dirty="0"/>
              <a:t> </a:t>
            </a:r>
            <a:r>
              <a:rPr lang="en-US" dirty="0" err="1"/>
              <a:t>tikkutesti</a:t>
            </a:r>
            <a:r>
              <a:rPr lang="en-US" dirty="0"/>
              <a:t>, </a:t>
            </a:r>
            <a:r>
              <a:rPr lang="en-US" dirty="0" err="1"/>
              <a:t>joka</a:t>
            </a:r>
            <a:r>
              <a:rPr lang="en-US" dirty="0"/>
              <a:t> </a:t>
            </a:r>
            <a:r>
              <a:rPr lang="en-US" dirty="0" err="1"/>
              <a:t>antaa</a:t>
            </a:r>
            <a:r>
              <a:rPr lang="en-US" dirty="0"/>
              <a:t> </a:t>
            </a:r>
            <a:r>
              <a:rPr lang="en-US" dirty="0" err="1"/>
              <a:t>selkeät</a:t>
            </a:r>
            <a:r>
              <a:rPr lang="en-US" dirty="0"/>
              <a:t> </a:t>
            </a:r>
            <a:r>
              <a:rPr lang="en-US" dirty="0" err="1"/>
              <a:t>tulokset</a:t>
            </a:r>
            <a:r>
              <a:rPr lang="en-US" dirty="0"/>
              <a:t> </a:t>
            </a:r>
            <a:r>
              <a:rPr lang="en-US" dirty="0" err="1"/>
              <a:t>minuuteissa</a:t>
            </a:r>
            <a:r>
              <a:rPr lang="en-US" dirty="0"/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129C15-CD4F-4633-A223-EF4D08BA73C3}"/>
              </a:ext>
            </a:extLst>
          </p:cNvPr>
          <p:cNvSpPr txBox="1"/>
          <p:nvPr/>
        </p:nvSpPr>
        <p:spPr>
          <a:xfrm>
            <a:off x="3462267" y="5449504"/>
            <a:ext cx="1451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dirty="0" err="1"/>
              <a:t>Uuta</a:t>
            </a:r>
            <a:r>
              <a:rPr lang="en-US" sz="800" dirty="0"/>
              <a:t> </a:t>
            </a:r>
            <a:r>
              <a:rPr lang="en-US" sz="800" dirty="0" err="1"/>
              <a:t>näyte</a:t>
            </a:r>
            <a:endParaRPr lang="en-US" sz="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69BC20-476A-4EEC-8022-96BE61AC8360}"/>
              </a:ext>
            </a:extLst>
          </p:cNvPr>
          <p:cNvSpPr txBox="1"/>
          <p:nvPr/>
        </p:nvSpPr>
        <p:spPr>
          <a:xfrm>
            <a:off x="5840759" y="5449504"/>
            <a:ext cx="1451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dirty="0" err="1"/>
              <a:t>Aktivoi</a:t>
            </a:r>
            <a:r>
              <a:rPr lang="en-US" sz="800" dirty="0"/>
              <a:t> </a:t>
            </a:r>
            <a:r>
              <a:rPr lang="en-US" sz="800" dirty="0" err="1"/>
              <a:t>testi</a:t>
            </a:r>
            <a:endParaRPr lang="en-US" sz="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D53A73-6900-4157-8D10-8972399F8ECC}"/>
              </a:ext>
            </a:extLst>
          </p:cNvPr>
          <p:cNvSpPr txBox="1"/>
          <p:nvPr/>
        </p:nvSpPr>
        <p:spPr>
          <a:xfrm>
            <a:off x="8219251" y="5445993"/>
            <a:ext cx="1451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dirty="0"/>
              <a:t>Lue </a:t>
            </a:r>
            <a:r>
              <a:rPr lang="en-US" sz="800" dirty="0" err="1"/>
              <a:t>tulos</a:t>
            </a:r>
            <a:endParaRPr lang="en-US" sz="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09D577-EE5B-46C6-BFB8-C01E175E8C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63788" y="3479447"/>
            <a:ext cx="1798325" cy="18013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F63798-C357-4912-AD70-5534E4B069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43792" y="3482480"/>
            <a:ext cx="1795302" cy="17953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3E07A5-C179-4D0B-9BB0-83FEC82EAA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220772" y="3479447"/>
            <a:ext cx="1798325" cy="18013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51C0029-E26E-43F0-AE5E-F710EF8B42A4}"/>
              </a:ext>
            </a:extLst>
          </p:cNvPr>
          <p:cNvSpPr txBox="1"/>
          <p:nvPr/>
        </p:nvSpPr>
        <p:spPr>
          <a:xfrm>
            <a:off x="1136003" y="5444505"/>
            <a:ext cx="1451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dirty="0"/>
              <a:t>Ota </a:t>
            </a:r>
            <a:r>
              <a:rPr lang="en-US" sz="800" dirty="0" err="1"/>
              <a:t>näyte</a:t>
            </a:r>
            <a:endParaRPr lang="en-US" sz="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35710C-07EC-493B-8E91-16C87BAD1D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36003" y="3479447"/>
            <a:ext cx="1801368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52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548752-E1A3-4603-B2BE-F698FB9E32D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Actim SARS-CoV-2  | Tekniset speksit</a:t>
            </a:r>
            <a:endParaRPr lang="en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4DB8FC-878D-47E6-B2BD-CD8EDA7934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FFE728B-F41E-2B49-9518-84AAE501B631}" type="slidenum">
              <a:rPr lang="en-FI" smtClean="0"/>
              <a:pPr/>
              <a:t>7</a:t>
            </a:fld>
            <a:endParaRPr lang="en-FI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93CC184-B427-460B-9757-CB0CECCC1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Pakkaus</a:t>
            </a:r>
            <a:r>
              <a:rPr lang="en-US" dirty="0"/>
              <a:t> </a:t>
            </a:r>
            <a:r>
              <a:rPr lang="en-US" dirty="0" err="1"/>
              <a:t>sisältää</a:t>
            </a:r>
            <a:r>
              <a:rPr lang="en-US" dirty="0"/>
              <a:t> </a:t>
            </a:r>
            <a:r>
              <a:rPr lang="en-US" dirty="0" err="1"/>
              <a:t>kaiken</a:t>
            </a:r>
            <a:r>
              <a:rPr lang="en-US" dirty="0"/>
              <a:t> </a:t>
            </a:r>
            <a:r>
              <a:rPr lang="en-US" dirty="0" err="1"/>
              <a:t>tarpeellisen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6B390F-02DC-46F5-B2A7-F55365A942DE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Actim SARS-CoV-2 </a:t>
            </a:r>
            <a:r>
              <a:rPr lang="en-US" dirty="0" err="1"/>
              <a:t>pakkaus</a:t>
            </a:r>
            <a:r>
              <a:rPr lang="en-US" dirty="0"/>
              <a:t> </a:t>
            </a:r>
            <a:r>
              <a:rPr lang="en-US" dirty="0" err="1"/>
              <a:t>sisältää</a:t>
            </a:r>
            <a:r>
              <a:rPr lang="en-US" dirty="0"/>
              <a:t> 20 </a:t>
            </a:r>
            <a:r>
              <a:rPr lang="en-US" dirty="0" err="1"/>
              <a:t>testiä</a:t>
            </a:r>
            <a:endParaRPr lang="en-US" dirty="0"/>
          </a:p>
          <a:p>
            <a:pPr lvl="1"/>
            <a:r>
              <a:rPr lang="fi-FI" dirty="0"/>
              <a:t>Testitikut</a:t>
            </a:r>
          </a:p>
          <a:p>
            <a:pPr lvl="1"/>
            <a:r>
              <a:rPr lang="fi-FI" dirty="0"/>
              <a:t>Näytteenuuttoputket</a:t>
            </a:r>
          </a:p>
          <a:p>
            <a:pPr lvl="1"/>
            <a:r>
              <a:rPr lang="fi-FI" dirty="0"/>
              <a:t>Steriilit näytteenottotikut</a:t>
            </a:r>
          </a:p>
          <a:p>
            <a:pPr lvl="1"/>
            <a:r>
              <a:rPr lang="fi-FI" dirty="0"/>
              <a:t>Käyttöohje</a:t>
            </a:r>
          </a:p>
          <a:p>
            <a:r>
              <a:rPr lang="fi-FI" dirty="0"/>
              <a:t>Tuotenumero 35522ETAC</a:t>
            </a:r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5F84F12-F763-4161-BCB9-EF5AE4DD4D6A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Placeholder 8">
            <a:extLst>
              <a:ext uri="{FF2B5EF4-FFF2-40B4-BE49-F238E27FC236}">
                <a16:creationId xmlns:a16="http://schemas.microsoft.com/office/drawing/2014/main" id="{7A9D974B-9CB5-4307-8B12-63EBAAA682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02" b="5002"/>
          <a:stretch>
            <a:fillRect/>
          </a:stretch>
        </p:blipFill>
        <p:spPr>
          <a:xfrm>
            <a:off x="6087291" y="1791873"/>
            <a:ext cx="4580709" cy="423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2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726325-0375-E44E-B80C-215235EAB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Actim SARS-CoV-2  | Tekniset speksit</a:t>
            </a:r>
            <a:endParaRPr lang="en-FI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F21645-5035-7746-BC21-1B163DE79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Ota yhteyttä!</a:t>
            </a:r>
            <a:endParaRPr lang="en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42514F-7DD7-484A-AA1D-A88B809FCB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actim@actimtest.com</a:t>
            </a:r>
          </a:p>
          <a:p>
            <a:endParaRPr lang="en-F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66C54BD-7C49-964E-87D4-573CF5D193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www.actimtest.com</a:t>
            </a:r>
            <a:endParaRPr lang="en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3315F8-3132-4C37-B0BA-907C6236B9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3692" y="4198024"/>
            <a:ext cx="4060854" cy="260704"/>
          </a:xfrm>
        </p:spPr>
        <p:txBody>
          <a:bodyPr/>
          <a:lstStyle/>
          <a:p>
            <a:endParaRPr lang="LID4096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197112-32DB-41B8-BB65-1AD9C0F01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19.5.2021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114855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ctim">
      <a:dk1>
        <a:srgbClr val="000000"/>
      </a:dk1>
      <a:lt1>
        <a:srgbClr val="FFFFFF"/>
      </a:lt1>
      <a:dk2>
        <a:srgbClr val="008B8E"/>
      </a:dk2>
      <a:lt2>
        <a:srgbClr val="E7E6E6"/>
      </a:lt2>
      <a:accent1>
        <a:srgbClr val="008B8E"/>
      </a:accent1>
      <a:accent2>
        <a:srgbClr val="00B6BA"/>
      </a:accent2>
      <a:accent3>
        <a:srgbClr val="00D9DE"/>
      </a:accent3>
      <a:accent4>
        <a:srgbClr val="363695"/>
      </a:accent4>
      <a:accent5>
        <a:srgbClr val="8ACEAA"/>
      </a:accent5>
      <a:accent6>
        <a:srgbClr val="EC7C79"/>
      </a:accent6>
      <a:hlink>
        <a:srgbClr val="008B8E"/>
      </a:hlink>
      <a:folHlink>
        <a:srgbClr val="00AEB2"/>
      </a:folHlink>
    </a:clrScheme>
    <a:fontScheme name="Test">
      <a:majorFont>
        <a:latin typeface="Ubuntu"/>
        <a:ea typeface=""/>
        <a:cs typeface=""/>
      </a:majorFont>
      <a:minorFont>
        <a:latin typeface="Ubuntu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tim template.pptx" id="{859EAA4E-2B6E-4886-8CEF-7A7F4EF648D6}" vid="{ED8B9BF9-6DE4-44FC-88F4-5B2C22AD54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Actim template</Template>
  <TotalTime>982</TotalTime>
  <Words>329</Words>
  <Application>Microsoft Office PowerPoint</Application>
  <PresentationFormat>Widescreen</PresentationFormat>
  <Paragraphs>83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Ubuntu</vt:lpstr>
      <vt:lpstr>Ubuntu Light</vt:lpstr>
      <vt:lpstr>Office Theme</vt:lpstr>
      <vt:lpstr>Akuutin koronavirus-infektion nopeaan diagnoosiin</vt:lpstr>
      <vt:lpstr>Actim SARS-CoV-2</vt:lpstr>
      <vt:lpstr>SARS-CoV-2 virusantigeenin tunnistaminen</vt:lpstr>
      <vt:lpstr>Akuutin infektion tunnistamiseen</vt:lpstr>
      <vt:lpstr>Erinomainen suorituskyky</vt:lpstr>
      <vt:lpstr>Oikea tulos  15 minuutissa</vt:lpstr>
      <vt:lpstr>Pakkaus sisältää kaiken tarpeellisen</vt:lpstr>
      <vt:lpstr>Ota yhteyttä!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Ehrlund</dc:creator>
  <cp:lastModifiedBy>Maria Ehrlund</cp:lastModifiedBy>
  <cp:revision>25</cp:revision>
  <dcterms:created xsi:type="dcterms:W3CDTF">2021-02-09T07:05:28Z</dcterms:created>
  <dcterms:modified xsi:type="dcterms:W3CDTF">2021-06-03T09:40:47Z</dcterms:modified>
</cp:coreProperties>
</file>